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1" r:id="rId2"/>
    <p:sldId id="325" r:id="rId3"/>
    <p:sldId id="258" r:id="rId4"/>
    <p:sldId id="261" r:id="rId5"/>
    <p:sldId id="262" r:id="rId6"/>
    <p:sldId id="264" r:id="rId7"/>
    <p:sldId id="266" r:id="rId8"/>
    <p:sldId id="267" r:id="rId9"/>
    <p:sldId id="259" r:id="rId10"/>
    <p:sldId id="278" r:id="rId11"/>
    <p:sldId id="271" r:id="rId12"/>
    <p:sldId id="275" r:id="rId13"/>
    <p:sldId id="296" r:id="rId14"/>
    <p:sldId id="297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1" r:id="rId23"/>
    <p:sldId id="313" r:id="rId24"/>
    <p:sldId id="314" r:id="rId25"/>
    <p:sldId id="323" r:id="rId26"/>
    <p:sldId id="316" r:id="rId27"/>
    <p:sldId id="317" r:id="rId28"/>
    <p:sldId id="318" r:id="rId29"/>
    <p:sldId id="319" r:id="rId30"/>
    <p:sldId id="320" r:id="rId31"/>
    <p:sldId id="299" r:id="rId32"/>
    <p:sldId id="300" r:id="rId33"/>
    <p:sldId id="326" r:id="rId34"/>
    <p:sldId id="32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herari.SEEE\Local%20Settings\Temporary%20Internet%20Files\Content.Outlook\BPW3PHYD\APPORT%20GLOBAL%20_%202009%20baa1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KHEDMA\Etude%20strategique\Strategie\final\benbiba\axes_graph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2251322825387072E-2"/>
          <c:y val="7.5916327404501271E-2"/>
          <c:w val="0.93509640060845745"/>
          <c:h val="0.80628375312366152"/>
        </c:manualLayout>
      </c:layout>
      <c:barChart>
        <c:barDir val="col"/>
        <c:grouping val="clustered"/>
        <c:ser>
          <c:idx val="0"/>
          <c:order val="0"/>
          <c:trendline>
            <c:spPr>
              <a:ln w="22225">
                <a:solidFill>
                  <a:srgbClr val="C00000"/>
                </a:solidFill>
              </a:ln>
            </c:spPr>
            <c:trendlineType val="movingAvg"/>
            <c:period val="2"/>
          </c:trendline>
          <c:cat>
            <c:numRef>
              <c:f>Feuil1!$A$8:$A$71</c:f>
              <c:numCache>
                <c:formatCode>General</c:formatCode>
                <c:ptCount val="64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</c:numCache>
            </c:numRef>
          </c:cat>
          <c:val>
            <c:numRef>
              <c:f>Feuil1!$B$8:$B$71</c:f>
              <c:numCache>
                <c:formatCode>General</c:formatCode>
                <c:ptCount val="64"/>
                <c:pt idx="0">
                  <c:v>22</c:v>
                </c:pt>
                <c:pt idx="1">
                  <c:v>23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25</c:v>
                </c:pt>
                <c:pt idx="6">
                  <c:v>17.5</c:v>
                </c:pt>
                <c:pt idx="7">
                  <c:v>18</c:v>
                </c:pt>
                <c:pt idx="8">
                  <c:v>22</c:v>
                </c:pt>
                <c:pt idx="9">
                  <c:v>21.5</c:v>
                </c:pt>
                <c:pt idx="10">
                  <c:v>40.5</c:v>
                </c:pt>
                <c:pt idx="11">
                  <c:v>4</c:v>
                </c:pt>
                <c:pt idx="12">
                  <c:v>19</c:v>
                </c:pt>
                <c:pt idx="13">
                  <c:v>17</c:v>
                </c:pt>
                <c:pt idx="14">
                  <c:v>30</c:v>
                </c:pt>
                <c:pt idx="15">
                  <c:v>19.3</c:v>
                </c:pt>
                <c:pt idx="16">
                  <c:v>22</c:v>
                </c:pt>
                <c:pt idx="17">
                  <c:v>48</c:v>
                </c:pt>
                <c:pt idx="18">
                  <c:v>32</c:v>
                </c:pt>
                <c:pt idx="19">
                  <c:v>20</c:v>
                </c:pt>
                <c:pt idx="20">
                  <c:v>17</c:v>
                </c:pt>
                <c:pt idx="21">
                  <c:v>10</c:v>
                </c:pt>
                <c:pt idx="22">
                  <c:v>23</c:v>
                </c:pt>
                <c:pt idx="23">
                  <c:v>38</c:v>
                </c:pt>
                <c:pt idx="24">
                  <c:v>28</c:v>
                </c:pt>
                <c:pt idx="25">
                  <c:v>32</c:v>
                </c:pt>
                <c:pt idx="26">
                  <c:v>23</c:v>
                </c:pt>
                <c:pt idx="27">
                  <c:v>12</c:v>
                </c:pt>
                <c:pt idx="28">
                  <c:v>22.5</c:v>
                </c:pt>
                <c:pt idx="29">
                  <c:v>11</c:v>
                </c:pt>
                <c:pt idx="30">
                  <c:v>17</c:v>
                </c:pt>
                <c:pt idx="31">
                  <c:v>28</c:v>
                </c:pt>
                <c:pt idx="32">
                  <c:v>21</c:v>
                </c:pt>
                <c:pt idx="33">
                  <c:v>22.5</c:v>
                </c:pt>
                <c:pt idx="34">
                  <c:v>17</c:v>
                </c:pt>
                <c:pt idx="35">
                  <c:v>9</c:v>
                </c:pt>
                <c:pt idx="36">
                  <c:v>10</c:v>
                </c:pt>
                <c:pt idx="37">
                  <c:v>7</c:v>
                </c:pt>
                <c:pt idx="38">
                  <c:v>8</c:v>
                </c:pt>
                <c:pt idx="39">
                  <c:v>7.5</c:v>
                </c:pt>
                <c:pt idx="40">
                  <c:v>12</c:v>
                </c:pt>
                <c:pt idx="41">
                  <c:v>10.5</c:v>
                </c:pt>
                <c:pt idx="42">
                  <c:v>18</c:v>
                </c:pt>
                <c:pt idx="43">
                  <c:v>17</c:v>
                </c:pt>
                <c:pt idx="44">
                  <c:v>20.5</c:v>
                </c:pt>
                <c:pt idx="45">
                  <c:v>19</c:v>
                </c:pt>
                <c:pt idx="46">
                  <c:v>10</c:v>
                </c:pt>
                <c:pt idx="47">
                  <c:v>3</c:v>
                </c:pt>
                <c:pt idx="48">
                  <c:v>17</c:v>
                </c:pt>
                <c:pt idx="49">
                  <c:v>4</c:v>
                </c:pt>
                <c:pt idx="50">
                  <c:v>33</c:v>
                </c:pt>
                <c:pt idx="51">
                  <c:v>32</c:v>
                </c:pt>
                <c:pt idx="52">
                  <c:v>30</c:v>
                </c:pt>
                <c:pt idx="53">
                  <c:v>5</c:v>
                </c:pt>
                <c:pt idx="54">
                  <c:v>6</c:v>
                </c:pt>
                <c:pt idx="55" formatCode="0">
                  <c:v>14.325834760200006</c:v>
                </c:pt>
                <c:pt idx="56" formatCode="0">
                  <c:v>9.9306501011999995</c:v>
                </c:pt>
                <c:pt idx="57" formatCode="0">
                  <c:v>18.176314320000031</c:v>
                </c:pt>
                <c:pt idx="58" formatCode="0">
                  <c:v>20.345263199999987</c:v>
                </c:pt>
                <c:pt idx="59" formatCode="0">
                  <c:v>7.1580225599999645</c:v>
                </c:pt>
                <c:pt idx="60" formatCode="0">
                  <c:v>12.722535000000002</c:v>
                </c:pt>
                <c:pt idx="61" formatCode="0">
                  <c:v>7.9054182000000006</c:v>
                </c:pt>
                <c:pt idx="62" formatCode="0">
                  <c:v>6.8147999999999955</c:v>
                </c:pt>
                <c:pt idx="63" formatCode="0">
                  <c:v>35</c:v>
                </c:pt>
              </c:numCache>
            </c:numRef>
          </c:val>
        </c:ser>
        <c:axId val="73817088"/>
        <c:axId val="74113792"/>
      </c:barChart>
      <c:catAx>
        <c:axId val="738170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74113792"/>
        <c:crosses val="autoZero"/>
        <c:auto val="1"/>
        <c:lblAlgn val="ctr"/>
        <c:lblOffset val="100"/>
        <c:tickLblSkip val="9"/>
        <c:tickMarkSkip val="1"/>
      </c:catAx>
      <c:valAx>
        <c:axId val="74113792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73817088"/>
        <c:crosses val="autoZero"/>
        <c:crossBetween val="between"/>
        <c:majorUnit val="10"/>
      </c:valAx>
      <c:spPr>
        <a:gradFill>
          <a:gsLst>
            <a:gs pos="0">
              <a:srgbClr val="EEECE1"/>
            </a:gs>
            <a:gs pos="50000">
              <a:schemeClr val="bg2">
                <a:lumMod val="90000"/>
              </a:scheme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</c:chart>
  <c:spPr>
    <a:solidFill>
      <a:srgbClr val="4F81BD">
        <a:lumMod val="20000"/>
        <a:lumOff val="80000"/>
      </a:srgbClr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0"/>
      <c:rotY val="10"/>
      <c:perspective val="30"/>
    </c:view3D>
    <c:plotArea>
      <c:layout>
        <c:manualLayout>
          <c:layoutTarget val="inner"/>
          <c:xMode val="edge"/>
          <c:yMode val="edge"/>
          <c:x val="0.14101796896143112"/>
          <c:y val="9.8617047370660654E-2"/>
          <c:w val="0.84240763552544395"/>
          <c:h val="0.8087854403088473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1214526349188576"/>
                  <c:y val="-2.088233586398700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Dessalement de l’eau de </a:t>
                    </a: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mer</a:t>
                    </a:r>
                  </a:p>
                  <a:p>
                    <a:pPr>
                      <a:defRPr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400 Millions m3</a:t>
                    </a:r>
                    <a:endParaRPr lang="fr-FR" sz="12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1.9913771382177668E-2"/>
                  <c:y val="-3.599587164170969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fr-FR" sz="12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4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Réutilisation des eaux usées </a:t>
                    </a:r>
                    <a:r>
                      <a: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épurées </a:t>
                    </a:r>
                    <a:r>
                      <a:rPr sz="1400" b="1" i="0" u="none" strike="noStrike" kern="1200" baseline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300 millions m3</a:t>
                    </a:r>
                    <a:endParaRPr sz="1400" b="1" i="0" u="none" strike="noStrike" kern="1200" baseline="0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2.2066272965879558E-2"/>
                  <c:y val="1.57296771470000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Captage des eaux de </a:t>
                    </a: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pluie</a:t>
                    </a:r>
                  </a:p>
                  <a:p>
                    <a:pPr>
                      <a:defRPr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endParaRPr lang="fr-FR" sz="12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Feuil2!$B$2:$B$5</c:f>
              <c:strCache>
                <c:ptCount val="4"/>
                <c:pt idx="0">
                  <c:v>Dessalement de l’eau de mer </c:v>
                </c:pt>
                <c:pt idx="1">
                  <c:v>Réutilisation des eaux usées épurées </c:v>
                </c:pt>
                <c:pt idx="2">
                  <c:v>Captage des eaux de pluie</c:v>
                </c:pt>
                <c:pt idx="3">
                  <c:v>Mobilisation des ressources en eau conventionnelle</c:v>
                </c:pt>
              </c:strCache>
            </c:strRef>
          </c:cat>
          <c:val>
            <c:numRef>
              <c:f>Feuil2!$C$2:$C$5</c:f>
              <c:numCache>
                <c:formatCode>General</c:formatCode>
                <c:ptCount val="4"/>
                <c:pt idx="0">
                  <c:v>400</c:v>
                </c:pt>
                <c:pt idx="1">
                  <c:v>300</c:v>
                </c:pt>
                <c:pt idx="2">
                  <c:v>100</c:v>
                </c:pt>
                <c:pt idx="3">
                  <c:v>1700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gradFill>
      <a:gsLst>
        <a:gs pos="0">
          <a:srgbClr val="EEECE1"/>
        </a:gs>
        <a:gs pos="50000">
          <a:srgbClr val="EEECE1"/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7624E-6101-4FE2-A0B7-E081BEFC7C0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6952BD-9802-40F6-B96C-D0AE5CE66A2A}">
      <dgm:prSet phldrT="[Texte]" custT="1"/>
      <dgm:spPr/>
      <dgm:t>
        <a:bodyPr/>
        <a:lstStyle/>
        <a:p>
          <a:r>
            <a:rPr lang="fr-FR" sz="2000" b="1" dirty="0" smtClean="0"/>
            <a:t>Objectifs</a:t>
          </a:r>
          <a:endParaRPr lang="en-US" sz="2000" dirty="0"/>
        </a:p>
      </dgm:t>
    </dgm:pt>
    <dgm:pt modelId="{09EA300A-A3CC-4BC2-BCD2-EF93BBFC7D23}" type="parTrans" cxnId="{A48CEF75-6E4B-4D29-AA98-0DE84B823EDE}">
      <dgm:prSet/>
      <dgm:spPr/>
      <dgm:t>
        <a:bodyPr/>
        <a:lstStyle/>
        <a:p>
          <a:endParaRPr lang="en-US"/>
        </a:p>
      </dgm:t>
    </dgm:pt>
    <dgm:pt modelId="{135BD1DD-2E59-4400-9EB3-159B14DCB783}" type="sibTrans" cxnId="{A48CEF75-6E4B-4D29-AA98-0DE84B823EDE}">
      <dgm:prSet/>
      <dgm:spPr/>
      <dgm:t>
        <a:bodyPr/>
        <a:lstStyle/>
        <a:p>
          <a:endParaRPr lang="en-US"/>
        </a:p>
      </dgm:t>
    </dgm:pt>
    <dgm:pt modelId="{DC7B3A49-17F2-452F-8733-4BBE02C32030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Disposer des ressources en eau nécessaires au développement du pays: PMV, Tourismes, Emergence…;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48292B0-9426-4A4D-AC4F-5ED6A3898DBE}" type="parTrans" cxnId="{B258588C-730E-4239-9333-27F06B615678}">
      <dgm:prSet/>
      <dgm:spPr/>
      <dgm:t>
        <a:bodyPr/>
        <a:lstStyle/>
        <a:p>
          <a:endParaRPr lang="en-US"/>
        </a:p>
      </dgm:t>
    </dgm:pt>
    <dgm:pt modelId="{24BF860E-58FA-4E40-B234-98FD17BA1FD1}" type="sibTrans" cxnId="{B258588C-730E-4239-9333-27F06B615678}">
      <dgm:prSet/>
      <dgm:spPr/>
      <dgm:t>
        <a:bodyPr/>
        <a:lstStyle/>
        <a:p>
          <a:endParaRPr lang="en-US"/>
        </a:p>
      </dgm:t>
    </dgm:pt>
    <dgm:pt modelId="{F1582978-C085-4DCE-8E90-829FA42F6393}">
      <dgm:prSet phldrT="[Texte]"/>
      <dgm:spPr/>
      <dgm:t>
        <a:bodyPr/>
        <a:lstStyle/>
        <a:p>
          <a:r>
            <a:rPr lang="fr-FR" b="1" dirty="0" smtClean="0"/>
            <a:t>Orientations</a:t>
          </a:r>
          <a:endParaRPr lang="en-US" dirty="0"/>
        </a:p>
      </dgm:t>
    </dgm:pt>
    <dgm:pt modelId="{35D45D97-8AD5-4664-95DB-67BC2C298B96}" type="parTrans" cxnId="{88516B98-CD93-4BF8-BFE3-5DE4455E0EA5}">
      <dgm:prSet/>
      <dgm:spPr/>
      <dgm:t>
        <a:bodyPr/>
        <a:lstStyle/>
        <a:p>
          <a:endParaRPr lang="en-US"/>
        </a:p>
      </dgm:t>
    </dgm:pt>
    <dgm:pt modelId="{304C5B11-C3F5-4B58-B8C8-AE11467BA4BC}" type="sibTrans" cxnId="{88516B98-CD93-4BF8-BFE3-5DE4455E0EA5}">
      <dgm:prSet/>
      <dgm:spPr/>
      <dgm:t>
        <a:bodyPr/>
        <a:lstStyle/>
        <a:p>
          <a:endParaRPr lang="en-US"/>
        </a:p>
      </dgm:t>
    </dgm:pt>
    <dgm:pt modelId="{9F27892F-CF78-49EC-A75C-D1606103A1FF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Consolider les acquis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40E5022-90AF-44F8-A647-8B466F4A74BC}" type="parTrans" cxnId="{A9398122-1D9B-4A37-9B2B-A393610F4566}">
      <dgm:prSet/>
      <dgm:spPr/>
      <dgm:t>
        <a:bodyPr/>
        <a:lstStyle/>
        <a:p>
          <a:endParaRPr lang="en-US"/>
        </a:p>
      </dgm:t>
    </dgm:pt>
    <dgm:pt modelId="{58E35097-BF96-40B6-8194-042BF2342E8D}" type="sibTrans" cxnId="{A9398122-1D9B-4A37-9B2B-A393610F4566}">
      <dgm:prSet/>
      <dgm:spPr/>
      <dgm:t>
        <a:bodyPr/>
        <a:lstStyle/>
        <a:p>
          <a:endParaRPr lang="en-US"/>
        </a:p>
      </dgm:t>
    </dgm:pt>
    <dgm:pt modelId="{B6442B5D-B2D8-4FDE-9EC9-348F0FB4D5E3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Assurer une gestion intégrée et durable des ressources en eau;</a:t>
          </a:r>
        </a:p>
      </dgm:t>
    </dgm:pt>
    <dgm:pt modelId="{A194E92C-703E-4791-BA2B-3A9864A64963}" type="parTrans" cxnId="{D6D6350C-E9BB-43E2-A6C1-A7AB378FB068}">
      <dgm:prSet/>
      <dgm:spPr/>
      <dgm:t>
        <a:bodyPr/>
        <a:lstStyle/>
        <a:p>
          <a:endParaRPr lang="en-US"/>
        </a:p>
      </dgm:t>
    </dgm:pt>
    <dgm:pt modelId="{031359E3-F03C-4ADF-9287-B22C4C53C8E8}" type="sibTrans" cxnId="{D6D6350C-E9BB-43E2-A6C1-A7AB378FB068}">
      <dgm:prSet/>
      <dgm:spPr/>
      <dgm:t>
        <a:bodyPr/>
        <a:lstStyle/>
        <a:p>
          <a:endParaRPr lang="en-US"/>
        </a:p>
      </dgm:t>
    </dgm:pt>
    <dgm:pt modelId="{379512E0-D8BE-40F6-83EF-5C76714B1FA4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Changer les comportements des utilisateurs  et des gestionnaires  des ressources en eau</a:t>
          </a:r>
        </a:p>
      </dgm:t>
    </dgm:pt>
    <dgm:pt modelId="{C20A4A9D-CCA1-4DAF-91B2-815FB8E640E4}" type="parTrans" cxnId="{F8913F25-4A42-4858-AAC5-3BB1ED654833}">
      <dgm:prSet/>
      <dgm:spPr/>
      <dgm:t>
        <a:bodyPr/>
        <a:lstStyle/>
        <a:p>
          <a:endParaRPr lang="en-US"/>
        </a:p>
      </dgm:t>
    </dgm:pt>
    <dgm:pt modelId="{F3AEA172-FCCF-4FC4-B9AE-CDB9CE10E42E}" type="sibTrans" cxnId="{F8913F25-4A42-4858-AAC5-3BB1ED654833}">
      <dgm:prSet/>
      <dgm:spPr/>
      <dgm:t>
        <a:bodyPr/>
        <a:lstStyle/>
        <a:p>
          <a:endParaRPr lang="en-US"/>
        </a:p>
      </dgm:t>
    </dgm:pt>
    <dgm:pt modelId="{36E50BE4-3B50-4C67-B30D-D100F168F835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Faire face aux contraintes et relever les défis </a:t>
          </a:r>
        </a:p>
      </dgm:t>
    </dgm:pt>
    <dgm:pt modelId="{0FF3AE55-EC38-4321-9729-2C5A26B1072B}" type="parTrans" cxnId="{8479A866-FBE6-4355-8DB8-212ADCD1FB7B}">
      <dgm:prSet/>
      <dgm:spPr/>
      <dgm:t>
        <a:bodyPr/>
        <a:lstStyle/>
        <a:p>
          <a:endParaRPr lang="en-US"/>
        </a:p>
      </dgm:t>
    </dgm:pt>
    <dgm:pt modelId="{061F8823-E949-4465-9D74-D9C4DF36BC18}" type="sibTrans" cxnId="{8479A866-FBE6-4355-8DB8-212ADCD1FB7B}">
      <dgm:prSet/>
      <dgm:spPr/>
      <dgm:t>
        <a:bodyPr/>
        <a:lstStyle/>
        <a:p>
          <a:endParaRPr lang="en-US"/>
        </a:p>
      </dgm:t>
    </dgm:pt>
    <dgm:pt modelId="{B79B852E-0D2A-4541-9F61-834E76BFCA08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Recourir à de nouvelles méthodes et aux ressources en eau non-conventionnelles</a:t>
          </a:r>
        </a:p>
      </dgm:t>
    </dgm:pt>
    <dgm:pt modelId="{A2ECFB94-0FFD-4F4D-B40C-77B1CCED401C}" type="parTrans" cxnId="{B43CFD70-EA9F-4717-8376-D97D8FDE41E5}">
      <dgm:prSet/>
      <dgm:spPr/>
      <dgm:t>
        <a:bodyPr/>
        <a:lstStyle/>
        <a:p>
          <a:endParaRPr lang="en-US"/>
        </a:p>
      </dgm:t>
    </dgm:pt>
    <dgm:pt modelId="{B2E0E879-29C9-41E0-8C82-A19806EAB112}" type="sibTrans" cxnId="{B43CFD70-EA9F-4717-8376-D97D8FDE41E5}">
      <dgm:prSet/>
      <dgm:spPr/>
      <dgm:t>
        <a:bodyPr/>
        <a:lstStyle/>
        <a:p>
          <a:endParaRPr lang="en-US"/>
        </a:p>
      </dgm:t>
    </dgm:pt>
    <dgm:pt modelId="{159BD9A1-5773-46C7-A6BA-D49B171D98B2}" type="pres">
      <dgm:prSet presAssocID="{1D27624E-6101-4FE2-A0B7-E081BEFC7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9ABBD5-FD97-4349-B475-21CEF31CB4A0}" type="pres">
      <dgm:prSet presAssocID="{1E6952BD-9802-40F6-B96C-D0AE5CE66A2A}" presName="parentLin" presStyleCnt="0"/>
      <dgm:spPr/>
    </dgm:pt>
    <dgm:pt modelId="{D1AA8863-5ADD-4C03-B864-282C292DCDFB}" type="pres">
      <dgm:prSet presAssocID="{1E6952BD-9802-40F6-B96C-D0AE5CE66A2A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6CBB038-145B-4043-9B8B-4B70AF12AE94}" type="pres">
      <dgm:prSet presAssocID="{1E6952BD-9802-40F6-B96C-D0AE5CE66A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F763C6-7328-4D18-BD32-21FD7522E81C}" type="pres">
      <dgm:prSet presAssocID="{1E6952BD-9802-40F6-B96C-D0AE5CE66A2A}" presName="negativeSpace" presStyleCnt="0"/>
      <dgm:spPr/>
    </dgm:pt>
    <dgm:pt modelId="{1472F114-F2E5-4F93-BC11-D464C2ED1DB7}" type="pres">
      <dgm:prSet presAssocID="{1E6952BD-9802-40F6-B96C-D0AE5CE66A2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65D850-E905-4AEE-BDB2-B6F3D8584EA5}" type="pres">
      <dgm:prSet presAssocID="{135BD1DD-2E59-4400-9EB3-159B14DCB783}" presName="spaceBetweenRectangles" presStyleCnt="0"/>
      <dgm:spPr/>
    </dgm:pt>
    <dgm:pt modelId="{0F909B39-7EAD-447A-B264-2F2933EE6534}" type="pres">
      <dgm:prSet presAssocID="{F1582978-C085-4DCE-8E90-829FA42F6393}" presName="parentLin" presStyleCnt="0"/>
      <dgm:spPr/>
    </dgm:pt>
    <dgm:pt modelId="{E4452452-572D-4DEC-99CA-3816234EA019}" type="pres">
      <dgm:prSet presAssocID="{F1582978-C085-4DCE-8E90-829FA42F639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FF51435-43CD-4F6B-9D35-78EADAD17205}" type="pres">
      <dgm:prSet presAssocID="{F1582978-C085-4DCE-8E90-829FA42F63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565BB3-51ED-4AD5-947B-3CD43A276C44}" type="pres">
      <dgm:prSet presAssocID="{F1582978-C085-4DCE-8E90-829FA42F6393}" presName="negativeSpace" presStyleCnt="0"/>
      <dgm:spPr/>
    </dgm:pt>
    <dgm:pt modelId="{8397C62D-B499-4E8D-A639-06B5201E66D1}" type="pres">
      <dgm:prSet presAssocID="{F1582978-C085-4DCE-8E90-829FA42F639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398122-1D9B-4A37-9B2B-A393610F4566}" srcId="{F1582978-C085-4DCE-8E90-829FA42F6393}" destId="{9F27892F-CF78-49EC-A75C-D1606103A1FF}" srcOrd="0" destOrd="0" parTransId="{640E5022-90AF-44F8-A647-8B466F4A74BC}" sibTransId="{58E35097-BF96-40B6-8194-042BF2342E8D}"/>
    <dgm:cxn modelId="{7B07821A-9E39-40F4-8D79-1B05B45C3E39}" type="presOf" srcId="{B6442B5D-B2D8-4FDE-9EC9-348F0FB4D5E3}" destId="{1472F114-F2E5-4F93-BC11-D464C2ED1DB7}" srcOrd="0" destOrd="1" presId="urn:microsoft.com/office/officeart/2005/8/layout/list1"/>
    <dgm:cxn modelId="{43F99F4F-7357-408A-B61B-51DF8FA406D7}" type="presOf" srcId="{F1582978-C085-4DCE-8E90-829FA42F6393}" destId="{E4452452-572D-4DEC-99CA-3816234EA019}" srcOrd="0" destOrd="0" presId="urn:microsoft.com/office/officeart/2005/8/layout/list1"/>
    <dgm:cxn modelId="{3F5CC28B-E48E-4494-8F3C-10944A7716ED}" type="presOf" srcId="{9F27892F-CF78-49EC-A75C-D1606103A1FF}" destId="{8397C62D-B499-4E8D-A639-06B5201E66D1}" srcOrd="0" destOrd="0" presId="urn:microsoft.com/office/officeart/2005/8/layout/list1"/>
    <dgm:cxn modelId="{3E800301-2812-418C-BDA6-0B36170C8C6F}" type="presOf" srcId="{1D27624E-6101-4FE2-A0B7-E081BEFC7C05}" destId="{159BD9A1-5773-46C7-A6BA-D49B171D98B2}" srcOrd="0" destOrd="0" presId="urn:microsoft.com/office/officeart/2005/8/layout/list1"/>
    <dgm:cxn modelId="{B94271C6-1436-4670-8E5A-756FFCF3992A}" type="presOf" srcId="{B79B852E-0D2A-4541-9F61-834E76BFCA08}" destId="{8397C62D-B499-4E8D-A639-06B5201E66D1}" srcOrd="0" destOrd="2" presId="urn:microsoft.com/office/officeart/2005/8/layout/list1"/>
    <dgm:cxn modelId="{D6D6350C-E9BB-43E2-A6C1-A7AB378FB068}" srcId="{1E6952BD-9802-40F6-B96C-D0AE5CE66A2A}" destId="{B6442B5D-B2D8-4FDE-9EC9-348F0FB4D5E3}" srcOrd="1" destOrd="0" parTransId="{A194E92C-703E-4791-BA2B-3A9864A64963}" sibTransId="{031359E3-F03C-4ADF-9287-B22C4C53C8E8}"/>
    <dgm:cxn modelId="{3C95CEB4-77EA-47B7-955D-54FE5D762735}" type="presOf" srcId="{DC7B3A49-17F2-452F-8733-4BBE02C32030}" destId="{1472F114-F2E5-4F93-BC11-D464C2ED1DB7}" srcOrd="0" destOrd="0" presId="urn:microsoft.com/office/officeart/2005/8/layout/list1"/>
    <dgm:cxn modelId="{E4FF70AB-D91E-4430-95FF-1C2B0662B29C}" type="presOf" srcId="{379512E0-D8BE-40F6-83EF-5C76714B1FA4}" destId="{1472F114-F2E5-4F93-BC11-D464C2ED1DB7}" srcOrd="0" destOrd="2" presId="urn:microsoft.com/office/officeart/2005/8/layout/list1"/>
    <dgm:cxn modelId="{BE6D6E50-6A9D-4675-824A-0EFD3568EF7E}" type="presOf" srcId="{1E6952BD-9802-40F6-B96C-D0AE5CE66A2A}" destId="{C6CBB038-145B-4043-9B8B-4B70AF12AE94}" srcOrd="1" destOrd="0" presId="urn:microsoft.com/office/officeart/2005/8/layout/list1"/>
    <dgm:cxn modelId="{A48CEF75-6E4B-4D29-AA98-0DE84B823EDE}" srcId="{1D27624E-6101-4FE2-A0B7-E081BEFC7C05}" destId="{1E6952BD-9802-40F6-B96C-D0AE5CE66A2A}" srcOrd="0" destOrd="0" parTransId="{09EA300A-A3CC-4BC2-BCD2-EF93BBFC7D23}" sibTransId="{135BD1DD-2E59-4400-9EB3-159B14DCB783}"/>
    <dgm:cxn modelId="{AD90D96F-73E7-43AA-A092-B6F623CE75A9}" type="presOf" srcId="{1E6952BD-9802-40F6-B96C-D0AE5CE66A2A}" destId="{D1AA8863-5ADD-4C03-B864-282C292DCDFB}" srcOrd="0" destOrd="0" presId="urn:microsoft.com/office/officeart/2005/8/layout/list1"/>
    <dgm:cxn modelId="{8479A866-FBE6-4355-8DB8-212ADCD1FB7B}" srcId="{F1582978-C085-4DCE-8E90-829FA42F6393}" destId="{36E50BE4-3B50-4C67-B30D-D100F168F835}" srcOrd="1" destOrd="0" parTransId="{0FF3AE55-EC38-4321-9729-2C5A26B1072B}" sibTransId="{061F8823-E949-4465-9D74-D9C4DF36BC18}"/>
    <dgm:cxn modelId="{B43CFD70-EA9F-4717-8376-D97D8FDE41E5}" srcId="{F1582978-C085-4DCE-8E90-829FA42F6393}" destId="{B79B852E-0D2A-4541-9F61-834E76BFCA08}" srcOrd="2" destOrd="0" parTransId="{A2ECFB94-0FFD-4F4D-B40C-77B1CCED401C}" sibTransId="{B2E0E879-29C9-41E0-8C82-A19806EAB112}"/>
    <dgm:cxn modelId="{F8913F25-4A42-4858-AAC5-3BB1ED654833}" srcId="{1E6952BD-9802-40F6-B96C-D0AE5CE66A2A}" destId="{379512E0-D8BE-40F6-83EF-5C76714B1FA4}" srcOrd="2" destOrd="0" parTransId="{C20A4A9D-CCA1-4DAF-91B2-815FB8E640E4}" sibTransId="{F3AEA172-FCCF-4FC4-B9AE-CDB9CE10E42E}"/>
    <dgm:cxn modelId="{88516B98-CD93-4BF8-BFE3-5DE4455E0EA5}" srcId="{1D27624E-6101-4FE2-A0B7-E081BEFC7C05}" destId="{F1582978-C085-4DCE-8E90-829FA42F6393}" srcOrd="1" destOrd="0" parTransId="{35D45D97-8AD5-4664-95DB-67BC2C298B96}" sibTransId="{304C5B11-C3F5-4B58-B8C8-AE11467BA4BC}"/>
    <dgm:cxn modelId="{29D0D930-85F2-42C4-82A8-97A1FB898D5F}" type="presOf" srcId="{F1582978-C085-4DCE-8E90-829FA42F6393}" destId="{AFF51435-43CD-4F6B-9D35-78EADAD17205}" srcOrd="1" destOrd="0" presId="urn:microsoft.com/office/officeart/2005/8/layout/list1"/>
    <dgm:cxn modelId="{B258588C-730E-4239-9333-27F06B615678}" srcId="{1E6952BD-9802-40F6-B96C-D0AE5CE66A2A}" destId="{DC7B3A49-17F2-452F-8733-4BBE02C32030}" srcOrd="0" destOrd="0" parTransId="{248292B0-9426-4A4D-AC4F-5ED6A3898DBE}" sibTransId="{24BF860E-58FA-4E40-B234-98FD17BA1FD1}"/>
    <dgm:cxn modelId="{0EC0A3BB-3EEC-4FCE-A6F1-779528DFCA8D}" type="presOf" srcId="{36E50BE4-3B50-4C67-B30D-D100F168F835}" destId="{8397C62D-B499-4E8D-A639-06B5201E66D1}" srcOrd="0" destOrd="1" presId="urn:microsoft.com/office/officeart/2005/8/layout/list1"/>
    <dgm:cxn modelId="{1A21FE23-A98B-48F7-860C-988FD329F90A}" type="presParOf" srcId="{159BD9A1-5773-46C7-A6BA-D49B171D98B2}" destId="{139ABBD5-FD97-4349-B475-21CEF31CB4A0}" srcOrd="0" destOrd="0" presId="urn:microsoft.com/office/officeart/2005/8/layout/list1"/>
    <dgm:cxn modelId="{931A28BC-5D6E-4DF0-96B1-FC76DDEB91B8}" type="presParOf" srcId="{139ABBD5-FD97-4349-B475-21CEF31CB4A0}" destId="{D1AA8863-5ADD-4C03-B864-282C292DCDFB}" srcOrd="0" destOrd="0" presId="urn:microsoft.com/office/officeart/2005/8/layout/list1"/>
    <dgm:cxn modelId="{62FB4E49-B2F2-4862-880D-ECD5C8F8FA04}" type="presParOf" srcId="{139ABBD5-FD97-4349-B475-21CEF31CB4A0}" destId="{C6CBB038-145B-4043-9B8B-4B70AF12AE94}" srcOrd="1" destOrd="0" presId="urn:microsoft.com/office/officeart/2005/8/layout/list1"/>
    <dgm:cxn modelId="{21CE4B82-BD6B-4175-8883-827E85D0F26A}" type="presParOf" srcId="{159BD9A1-5773-46C7-A6BA-D49B171D98B2}" destId="{54F763C6-7328-4D18-BD32-21FD7522E81C}" srcOrd="1" destOrd="0" presId="urn:microsoft.com/office/officeart/2005/8/layout/list1"/>
    <dgm:cxn modelId="{10BEED10-3D72-4AFE-8790-B6B8C9B82353}" type="presParOf" srcId="{159BD9A1-5773-46C7-A6BA-D49B171D98B2}" destId="{1472F114-F2E5-4F93-BC11-D464C2ED1DB7}" srcOrd="2" destOrd="0" presId="urn:microsoft.com/office/officeart/2005/8/layout/list1"/>
    <dgm:cxn modelId="{C4027A5D-B0D5-4E07-923E-61FB21E1CC9F}" type="presParOf" srcId="{159BD9A1-5773-46C7-A6BA-D49B171D98B2}" destId="{1C65D850-E905-4AEE-BDB2-B6F3D8584EA5}" srcOrd="3" destOrd="0" presId="urn:microsoft.com/office/officeart/2005/8/layout/list1"/>
    <dgm:cxn modelId="{5E2CAEF4-F173-4B9B-9459-963CCA6847F0}" type="presParOf" srcId="{159BD9A1-5773-46C7-A6BA-D49B171D98B2}" destId="{0F909B39-7EAD-447A-B264-2F2933EE6534}" srcOrd="4" destOrd="0" presId="urn:microsoft.com/office/officeart/2005/8/layout/list1"/>
    <dgm:cxn modelId="{48058CF2-332E-4EB5-A555-553B776E6B00}" type="presParOf" srcId="{0F909B39-7EAD-447A-B264-2F2933EE6534}" destId="{E4452452-572D-4DEC-99CA-3816234EA019}" srcOrd="0" destOrd="0" presId="urn:microsoft.com/office/officeart/2005/8/layout/list1"/>
    <dgm:cxn modelId="{069FEA09-CCC0-49D7-851F-87C8968ABE0B}" type="presParOf" srcId="{0F909B39-7EAD-447A-B264-2F2933EE6534}" destId="{AFF51435-43CD-4F6B-9D35-78EADAD17205}" srcOrd="1" destOrd="0" presId="urn:microsoft.com/office/officeart/2005/8/layout/list1"/>
    <dgm:cxn modelId="{7FA960DD-D5CE-4FF6-9B17-38468596A23F}" type="presParOf" srcId="{159BD9A1-5773-46C7-A6BA-D49B171D98B2}" destId="{6E565BB3-51ED-4AD5-947B-3CD43A276C44}" srcOrd="5" destOrd="0" presId="urn:microsoft.com/office/officeart/2005/8/layout/list1"/>
    <dgm:cxn modelId="{EA0A80E5-69C9-41D9-9C93-3249609A1B4C}" type="presParOf" srcId="{159BD9A1-5773-46C7-A6BA-D49B171D98B2}" destId="{8397C62D-B499-4E8D-A639-06B5201E66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5C57-CF66-4705-9EDA-FF1C5E95880E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5D5E9-1056-4ED1-9268-EF679C22D31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36019-BFBF-4407-8D11-A9A6888E6594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B3D7-DD4E-4605-B26A-EE2CCAF4B8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E1004-DFDC-4B02-83DE-89729791325E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9B226-1787-46B6-8902-EBBE9F63E8F8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AA689-481B-49BB-943B-F163663AA5A9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3DD20-CBA6-46D8-8A17-4489103E123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DAEA0-8E82-4812-AAC2-F49820814C30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8247C-63B7-4CD4-A983-D501C15F15EA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4667A-C941-4FF5-B91F-53850286B1D6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44E2D-0F00-464F-8BB7-9617A777F0D9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4D3C6-5703-47AF-AE8B-E71E4DA66DF2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DDC60E-1AC0-4A6E-8BDC-5CD9068214B6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BD9E-2F6A-4133-A958-5BABA925B22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2290-7C4E-4F80-BF96-7FB0239C30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sitiv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78160" y="6381328"/>
            <a:ext cx="477416" cy="365125"/>
          </a:xfrm>
        </p:spPr>
        <p:txBody>
          <a:bodyPr/>
          <a:lstStyle>
            <a:lvl1pPr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Eurostile Bold" pitchFamily="34" charset="0"/>
              </a:defRPr>
            </a:lvl1pPr>
          </a:lstStyle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sitive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504056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A753-4913-4EFD-BC68-833DA0DC1AF2}" type="datetimeFigureOut">
              <a:rPr lang="fr-FR" smtClean="0"/>
              <a:pPr/>
              <a:t>23/07/2012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1177-2F44-4D75-AC06-3B49EC94812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3.bin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22938" y="6010275"/>
            <a:ext cx="3200400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fr-FR" sz="1800" b="1" i="1" dirty="0">
              <a:solidFill>
                <a:srgbClr val="C00000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220" name="Titre 1"/>
          <p:cNvSpPr>
            <a:spLocks/>
          </p:cNvSpPr>
          <p:nvPr/>
        </p:nvSpPr>
        <p:spPr bwMode="auto">
          <a:xfrm>
            <a:off x="2546350" y="1117600"/>
            <a:ext cx="4521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>
              <a:defRPr/>
            </a:pPr>
            <a:r>
              <a:rPr lang="en-US" sz="1600" b="1" dirty="0">
                <a:solidFill>
                  <a:srgbClr val="0D11B3"/>
                </a:solidFill>
                <a:latin typeface="Franklin Gothic Book" pitchFamily="34" charset="0"/>
                <a:cs typeface="+mn-cs"/>
              </a:rPr>
              <a:t/>
            </a:r>
            <a:br>
              <a:rPr lang="en-US" sz="1600" b="1" dirty="0">
                <a:solidFill>
                  <a:srgbClr val="0D11B3"/>
                </a:solidFill>
                <a:latin typeface="Franklin Gothic Book" pitchFamily="34" charset="0"/>
                <a:cs typeface="+mn-cs"/>
              </a:rPr>
            </a:br>
            <a:r>
              <a:rPr lang="fr-FR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MINISTERE DE L’ENERGIE, DES MINES, DE L'EAU ET DE L'ENVIRONNEMENT</a:t>
            </a:r>
          </a:p>
          <a:p>
            <a:pPr algn="ctr">
              <a:defRPr/>
            </a:pPr>
            <a:r>
              <a:rPr lang="fr-FR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DEPARTEMENT DE L’EAU</a:t>
            </a:r>
            <a:endParaRPr lang="fr-FR" sz="1300" b="1" dirty="0">
              <a:solidFill>
                <a:prstClr val="black"/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fr-FR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225" name="ZoneTexte 8"/>
          <p:cNvSpPr txBox="1">
            <a:spLocks noChangeArrowheads="1"/>
          </p:cNvSpPr>
          <p:nvPr/>
        </p:nvSpPr>
        <p:spPr bwMode="auto">
          <a:xfrm>
            <a:off x="1700213" y="5418138"/>
            <a:ext cx="18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240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750" name="ZoneTexte 9"/>
          <p:cNvSpPr txBox="1">
            <a:spLocks noChangeArrowheads="1"/>
          </p:cNvSpPr>
          <p:nvPr/>
        </p:nvSpPr>
        <p:spPr bwMode="auto">
          <a:xfrm>
            <a:off x="1058863" y="2735263"/>
            <a:ext cx="7566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Regional workshop on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Safe wastewater use in </a:t>
            </a:r>
            <a:r>
              <a:rPr lang="en-US" sz="2400" b="1" dirty="0" smtClean="0">
                <a:solidFill>
                  <a:schemeClr val="tx1"/>
                </a:solidFill>
              </a:rPr>
              <a:t>agriculture</a:t>
            </a:r>
            <a:endParaRPr lang="fr-FR" sz="2400" dirty="0"/>
          </a:p>
        </p:txBody>
      </p:sp>
      <p:pic>
        <p:nvPicPr>
          <p:cNvPr id="31751" name="Picture 6" descr="C:\Documents and Settings\scpedi.SEEE\Bureau\Agadir REU\MarocA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913" y="461963"/>
            <a:ext cx="785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/>
          </p:cNvSpPr>
          <p:nvPr/>
        </p:nvSpPr>
        <p:spPr bwMode="auto">
          <a:xfrm>
            <a:off x="3097213" y="0"/>
            <a:ext cx="30257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>
              <a:defRPr/>
            </a:pPr>
            <a:r>
              <a:rPr lang="en-US" sz="1600" b="1" dirty="0">
                <a:solidFill>
                  <a:srgbClr val="0D11B3"/>
                </a:solidFill>
                <a:latin typeface="Franklin Gothic Book" pitchFamily="34" charset="0"/>
                <a:cs typeface="+mn-cs"/>
              </a:rPr>
              <a:t/>
            </a:r>
            <a:br>
              <a:rPr lang="en-US" sz="1600" b="1" dirty="0">
                <a:solidFill>
                  <a:srgbClr val="0D11B3"/>
                </a:solidFill>
                <a:latin typeface="Franklin Gothic Book" pitchFamily="34" charset="0"/>
                <a:cs typeface="+mn-cs"/>
              </a:rPr>
            </a:br>
            <a:r>
              <a:rPr lang="en-US" sz="1600" b="1" dirty="0">
                <a:solidFill>
                  <a:srgbClr val="0D11B3"/>
                </a:solidFill>
                <a:latin typeface="Franklin Gothic Book" pitchFamily="34" charset="0"/>
                <a:cs typeface="+mn-cs"/>
              </a:rPr>
              <a:t>  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fr-F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YAUME DU MAROC</a:t>
            </a:r>
            <a:endParaRPr lang="fr-FR" sz="1400" b="1" dirty="0">
              <a:solidFill>
                <a:prstClr val="black"/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31753" name="ZoneTexte 9"/>
          <p:cNvSpPr txBox="1">
            <a:spLocks noChangeArrowheads="1"/>
          </p:cNvSpPr>
          <p:nvPr/>
        </p:nvSpPr>
        <p:spPr bwMode="auto">
          <a:xfrm>
            <a:off x="5238750" y="6172200"/>
            <a:ext cx="338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tx1"/>
                </a:solidFill>
              </a:rPr>
              <a:t>18.-19. February 2012, Marrakech</a:t>
            </a:r>
            <a:endParaRPr lang="fr-FR" sz="1600" b="1"/>
          </a:p>
        </p:txBody>
      </p:sp>
      <p:sp>
        <p:nvSpPr>
          <p:cNvPr id="31754" name="Rectangle 2"/>
          <p:cNvSpPr txBox="1">
            <a:spLocks noChangeArrowheads="1"/>
          </p:cNvSpPr>
          <p:nvPr/>
        </p:nvSpPr>
        <p:spPr bwMode="auto">
          <a:xfrm>
            <a:off x="219075" y="3838575"/>
            <a:ext cx="85725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Stratégie du secteur de l’eau et mise en œuvre </a:t>
            </a:r>
          </a:p>
          <a:p>
            <a:pPr algn="ctr"/>
            <a:r>
              <a:rPr lang="fr-FR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la réutilisation des eaux usées épurées</a:t>
            </a:r>
            <a:r>
              <a:rPr lang="fr-FR" sz="1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97481" y="1240007"/>
            <a:ext cx="2700000" cy="142374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252000" tIns="144000" rIns="180000" bIns="21600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Gestion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de la demande et valorisation de l’eau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50580" y="2877430"/>
            <a:ext cx="2764229" cy="1321588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252000" tIns="144000" rIns="180000" bIns="21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Gestion et développement de l’offre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428728" y="4490527"/>
            <a:ext cx="2857520" cy="139907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216000" tIns="108000" rIns="144000" bIns="108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Préservation </a:t>
            </a: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et 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protection </a:t>
            </a: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des ressources en eau, du milieu naturel et des zones fragiles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298912" y="1194452"/>
            <a:ext cx="2987864" cy="147951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44000" tIns="144000" rIns="144000" bIns="144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Réduction de la vulnérabilité aux risques liés à l’eau et adaptation aux  changements climatiques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316560" y="2876455"/>
            <a:ext cx="2898778" cy="1321588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252000" tIns="144000" rIns="180000" bIns="216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Poursuite des réformes réglementaires et institutionnelles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245122" y="4530254"/>
            <a:ext cx="3041654" cy="139907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80000" tIns="108000" rIns="144000" bIns="108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Modernisation des systèmes d’information et renforcement des moyens et des compétences</a:t>
            </a:r>
          </a:p>
        </p:txBody>
      </p:sp>
      <p:sp>
        <p:nvSpPr>
          <p:cNvPr id="20" name="Ellipse 19"/>
          <p:cNvSpPr/>
          <p:nvPr/>
        </p:nvSpPr>
        <p:spPr>
          <a:xfrm>
            <a:off x="1354605" y="1071546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285852" y="2663116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285852" y="4276213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81156" y="1042330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143504" y="2662141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072066" y="4338926"/>
            <a:ext cx="357190" cy="3571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06094" y="227314"/>
            <a:ext cx="5037918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2800" b="1" cap="all" dirty="0">
                <a:solidFill>
                  <a:srgbClr val="0070C0"/>
                </a:solidFill>
              </a:rPr>
              <a:t>LES GRANDS AXES DE LA </a:t>
            </a:r>
            <a:r>
              <a:rPr lang="fr-FR" sz="2800" b="1" cap="all" dirty="0" smtClean="0">
                <a:solidFill>
                  <a:srgbClr val="0070C0"/>
                </a:solidFill>
              </a:rPr>
              <a:t>SNE </a:t>
            </a:r>
            <a:r>
              <a:rPr lang="fr-FR" b="1" cap="all" dirty="0" smtClean="0">
                <a:solidFill>
                  <a:srgbClr val="0070C0"/>
                </a:solidFill>
              </a:rPr>
              <a:t>(1/5)</a:t>
            </a:r>
            <a:endParaRPr lang="fr-FR" sz="2800" b="1" cap="all" dirty="0">
              <a:solidFill>
                <a:srgbClr val="0070C0"/>
              </a:solidFill>
            </a:endParaRPr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18195" y="6391101"/>
            <a:ext cx="440681" cy="365125"/>
          </a:xfrm>
        </p:spPr>
        <p:txBody>
          <a:bodyPr/>
          <a:lstStyle/>
          <a:p>
            <a:pPr>
              <a:defRPr/>
            </a:pPr>
            <a:fld id="{805D5FBA-ECFE-42B9-95FD-3903F6D79EB2}" type="slidenum">
              <a:rPr lang="fr-FR" b="1"/>
              <a:pPr>
                <a:defRPr/>
              </a:pPr>
              <a:t>10</a:t>
            </a:fld>
            <a:endParaRPr lang="fr-F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95736" y="1988840"/>
            <a:ext cx="54292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lt1"/>
                </a:solidFill>
              </a:rPr>
              <a:t>Mobilisation de 2.5 Milliards de M3/an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1124744"/>
            <a:ext cx="9144000" cy="46166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1950" lvl="5" indent="-3238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ahoma" pitchFamily="34" charset="0"/>
              </a:rPr>
              <a:t>Gestion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ahoma" pitchFamily="34" charset="0"/>
              </a:rPr>
              <a:t>et développement de l’offre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9ACAB-00F5-46DB-9609-FA391EB3CC9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10" name="Graphique 9"/>
          <p:cNvGraphicFramePr/>
          <p:nvPr/>
        </p:nvGraphicFramePr>
        <p:xfrm>
          <a:off x="755576" y="2420888"/>
          <a:ext cx="8174142" cy="365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11560" y="2708920"/>
            <a:ext cx="37861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lvl="1" indent="4763">
              <a:spcBef>
                <a:spcPts val="1200"/>
              </a:spcBef>
              <a:spcAft>
                <a:spcPts val="0"/>
              </a:spcAft>
              <a:tabLst>
                <a:tab pos="173038" algn="l"/>
                <a:tab pos="539750" algn="l"/>
              </a:tabLst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Les ressources en eau de surface: Mobilisation de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1.7 Milliards de m3</a:t>
            </a:r>
          </a:p>
          <a:p>
            <a:pPr marL="536575" lvl="1" indent="-174625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60 grands barrages </a:t>
            </a:r>
          </a:p>
          <a:p>
            <a:pPr marL="536575" lvl="1" indent="-174625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1000 petits barrages</a:t>
            </a:r>
          </a:p>
          <a:p>
            <a:pPr marL="536575" lvl="1" indent="-174625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Transfert Nord-Sud : 800 Mm</a:t>
            </a:r>
            <a:r>
              <a:rPr lang="fr-FR" sz="1400" b="1" baseline="300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3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094" y="227314"/>
            <a:ext cx="5037918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2800" b="1" cap="all" dirty="0">
                <a:solidFill>
                  <a:srgbClr val="0070C0"/>
                </a:solidFill>
              </a:rPr>
              <a:t>LES GRANDS AXES DE LA </a:t>
            </a:r>
            <a:r>
              <a:rPr lang="fr-FR" sz="2800" b="1" cap="all" dirty="0" smtClean="0">
                <a:solidFill>
                  <a:srgbClr val="0070C0"/>
                </a:solidFill>
              </a:rPr>
              <a:t>SNE </a:t>
            </a:r>
            <a:r>
              <a:rPr lang="fr-FR" b="1" cap="all" dirty="0" smtClean="0">
                <a:solidFill>
                  <a:srgbClr val="0070C0"/>
                </a:solidFill>
              </a:rPr>
              <a:t>(3/5)</a:t>
            </a:r>
            <a:endParaRPr lang="fr-FR" sz="2800" b="1" cap="al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18195" y="6391101"/>
            <a:ext cx="440681" cy="365125"/>
          </a:xfrm>
        </p:spPr>
        <p:txBody>
          <a:bodyPr/>
          <a:lstStyle/>
          <a:p>
            <a:pPr>
              <a:defRPr/>
            </a:pPr>
            <a:fld id="{805D5FBA-ECFE-42B9-95FD-3903F6D79EB2}" type="slidenum">
              <a:rPr lang="fr-FR" b="1"/>
              <a:pPr>
                <a:defRPr/>
              </a:pPr>
              <a:t>12</a:t>
            </a:fld>
            <a:endParaRPr lang="fr-FR" b="1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619746" y="155306"/>
            <a:ext cx="4331635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indent="-3175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tabLst>
                <a:tab pos="342900" algn="l"/>
              </a:tabLst>
              <a:defRPr/>
            </a:pPr>
            <a:r>
              <a:rPr lang="fr-FR" sz="2800" b="1" cap="all" dirty="0">
                <a:solidFill>
                  <a:srgbClr val="0070C0"/>
                </a:solidFill>
              </a:rPr>
              <a:t>Mise en œuvre de la </a:t>
            </a:r>
            <a:r>
              <a:rPr lang="fr-FR" sz="2800" b="1" cap="all" dirty="0" err="1" smtClean="0">
                <a:solidFill>
                  <a:srgbClr val="0070C0"/>
                </a:solidFill>
              </a:rPr>
              <a:t>sNe</a:t>
            </a:r>
            <a:r>
              <a:rPr lang="fr-FR" sz="2800" b="1" cap="all" dirty="0" smtClean="0">
                <a:solidFill>
                  <a:srgbClr val="0070C0"/>
                </a:solidFill>
              </a:rPr>
              <a:t> </a:t>
            </a:r>
            <a:endParaRPr lang="fr-FR" sz="2800" b="1" cap="all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576" y="1098424"/>
            <a:ext cx="8611598" cy="427746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180975" lvl="1" indent="-180975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Phasage et action multisectorielle :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98293" y="1562421"/>
            <a:ext cx="7736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lvl="1" indent="-1809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Court, moyen et long terme</a:t>
            </a:r>
          </a:p>
          <a:p>
            <a:pPr marL="180975" lvl="1" indent="-1809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Mise en place d’une Unité de Gestion de Projets thématiques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76" y="2537536"/>
            <a:ext cx="8611598" cy="427746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180975" lvl="1" indent="-180975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Conventions cadres avec les régions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576" y="4792162"/>
            <a:ext cx="8611598" cy="797078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180975" lvl="1" indent="-180975">
              <a:lnSpc>
                <a:spcPct val="12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Conventions thématiques à l’échelle des provinces (programme prioritaire 2010-2012)</a:t>
            </a:r>
          </a:p>
        </p:txBody>
      </p:sp>
      <p:sp>
        <p:nvSpPr>
          <p:cNvPr id="26638" name="Rectangle 9"/>
          <p:cNvSpPr>
            <a:spLocks noChangeArrowheads="1"/>
          </p:cNvSpPr>
          <p:nvPr/>
        </p:nvSpPr>
        <p:spPr bwMode="auto">
          <a:xfrm>
            <a:off x="900575" y="3078057"/>
            <a:ext cx="8207929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fr-FR" sz="16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Objectif</a:t>
            </a:r>
            <a:r>
              <a:rPr lang="fr-FR" sz="16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:  </a:t>
            </a:r>
          </a:p>
          <a:p>
            <a:pPr marL="180975" lvl="1" indent="-180975" eaLnBrk="0" hangingPunct="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Développement et préservation des ressources en eau</a:t>
            </a:r>
          </a:p>
          <a:p>
            <a:pPr marL="180975" lvl="1" indent="-180975" eaLnBrk="0" hangingPunct="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Intégration de la dimension environnementale dans les projets de développement</a:t>
            </a:r>
          </a:p>
          <a:p>
            <a:pPr marL="180975" lvl="1" indent="-180975" eaLnBrk="0" hangingPunct="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Renforcement du partenariat avec les acteurs locaux et mise en commun des moyens financiers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9633" grpId="0"/>
      <p:bldP spid="8" grpId="0"/>
      <p:bldP spid="9" grpId="0"/>
      <p:bldP spid="26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name="think-cell Slide" r:id="rId16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1200">
                <a:solidFill>
                  <a:schemeClr val="tx1"/>
                </a:solidFill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2052" name="Rectangle 18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57200" y="251729"/>
            <a:ext cx="8229600" cy="584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lvl="5" indent="-3175" eaLnBrk="0" hangingPunct="0">
              <a:buClr>
                <a:srgbClr val="7D0603"/>
              </a:buClr>
              <a:defRPr/>
            </a:pPr>
            <a:r>
              <a:rPr lang="fr-FR" sz="3200" b="1" kern="1200" dirty="0" smtClean="0">
                <a:solidFill>
                  <a:srgbClr val="17375E"/>
                </a:solidFill>
                <a:cs typeface="Al-Mothnna" pitchFamily="2" charset="-78"/>
              </a:rPr>
              <a:t>Contexte et Objectifs</a:t>
            </a:r>
          </a:p>
        </p:txBody>
      </p:sp>
      <p:sp>
        <p:nvSpPr>
          <p:cNvPr id="10" name="AutoShape 2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1676400"/>
            <a:ext cx="4071938" cy="455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r>
              <a:rPr lang="fr-FR" sz="1500" b="1" dirty="0">
                <a:latin typeface="Calibri" pitchFamily="34" charset="0"/>
              </a:rPr>
              <a:t>La Stratégie Nationale de l’Eau (SNE) a été engagée en 2009 par le Maroc pour faire face aux futurs défis de la gestion des ressources en eau</a:t>
            </a:r>
          </a:p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endParaRPr lang="fr-FR" sz="1500" b="1" dirty="0">
              <a:latin typeface="Calibri" pitchFamily="34" charset="0"/>
            </a:endParaRPr>
          </a:p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r>
              <a:rPr lang="fr-FR" sz="1500" b="1" dirty="0">
                <a:latin typeface="Calibri" pitchFamily="34" charset="0"/>
              </a:rPr>
              <a:t>Un objectif ambitieux (300 Mm</a:t>
            </a:r>
            <a:r>
              <a:rPr lang="fr-FR" sz="1500" b="1" baseline="30000" dirty="0">
                <a:latin typeface="Calibri" pitchFamily="34" charset="0"/>
              </a:rPr>
              <a:t>3</a:t>
            </a:r>
            <a:r>
              <a:rPr lang="fr-FR" sz="1500" b="1" dirty="0">
                <a:latin typeface="Calibri" pitchFamily="34" charset="0"/>
              </a:rPr>
              <a:t>) a été fixé pour la réutilisation des eaux usées épurées, l’un des axes importants de cette Stratégie (le Programme National d’Assainissement traitant de la question de l’épuration proprement dite)</a:t>
            </a:r>
          </a:p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endParaRPr lang="fr-FR" sz="1500" b="1" dirty="0">
              <a:latin typeface="Calibri" pitchFamily="34" charset="0"/>
            </a:endParaRPr>
          </a:p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r>
              <a:rPr lang="fr-FR" sz="1500" b="1" dirty="0">
                <a:latin typeface="Calibri" pitchFamily="34" charset="0"/>
              </a:rPr>
              <a:t>Or, le Maroc a peu d’expérience dans la réutilisation des eaux usées épurées (REUE) et ainsi de nombreuses questions se posent</a:t>
            </a:r>
          </a:p>
        </p:txBody>
      </p:sp>
      <p:sp>
        <p:nvSpPr>
          <p:cNvPr id="11" name="AutoShap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4575" y="1676400"/>
            <a:ext cx="4071938" cy="455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266700" lvl="1" indent="-177800">
              <a:lnSpc>
                <a:spcPct val="114000"/>
              </a:lnSpc>
              <a:spcBef>
                <a:spcPts val="1200"/>
              </a:spcBef>
              <a:buSzPct val="65000"/>
              <a:buFont typeface="Wingdings"/>
              <a:buChar char="l"/>
              <a:defRPr/>
            </a:pPr>
            <a:r>
              <a:rPr lang="fr-FR" sz="1500" b="1" dirty="0">
                <a:latin typeface="Calibri" pitchFamily="34" charset="0"/>
              </a:rPr>
              <a:t>Fournir au </a:t>
            </a:r>
            <a:r>
              <a:rPr lang="fr-FR" sz="1500" b="1" dirty="0" smtClean="0">
                <a:latin typeface="Calibri" pitchFamily="34" charset="0"/>
              </a:rPr>
              <a:t>DE des </a:t>
            </a:r>
            <a:r>
              <a:rPr lang="fr-FR" sz="1500" b="1" dirty="0">
                <a:latin typeface="Calibri" pitchFamily="34" charset="0"/>
              </a:rPr>
              <a:t>éléments de référence destinés à faciliter la prise de décision (notamment pour l’affinage de la planification et la mise en place d’un cadre réglementaire de la réutilisation des eaux usées), en :</a:t>
            </a:r>
          </a:p>
          <a:p>
            <a:pPr marL="533400" lvl="2" indent="-177800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–"/>
              <a:defRPr/>
            </a:pPr>
            <a:r>
              <a:rPr lang="fr-FR" sz="1500" b="1" dirty="0">
                <a:latin typeface="Calibri" pitchFamily="34" charset="0"/>
              </a:rPr>
              <a:t>Etablissant un état des lieux de la REUE dans le monde et la part de chaque usage</a:t>
            </a:r>
          </a:p>
          <a:p>
            <a:pPr marL="533400" lvl="2" indent="-177800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–"/>
              <a:defRPr/>
            </a:pPr>
            <a:r>
              <a:rPr lang="fr-FR" sz="1500" b="1" dirty="0">
                <a:latin typeface="Calibri" pitchFamily="34" charset="0"/>
              </a:rPr>
              <a:t>Décrivant les facteurs clés de succès ayant permis aux pays les plus avancés en REUE de la développer</a:t>
            </a:r>
          </a:p>
          <a:p>
            <a:pPr marL="533400" lvl="2" indent="-177800">
              <a:lnSpc>
                <a:spcPct val="114000"/>
              </a:lnSpc>
              <a:spcBef>
                <a:spcPts val="1200"/>
              </a:spcBef>
              <a:buSzPct val="100000"/>
              <a:buFontTx/>
              <a:buChar char="–"/>
              <a:defRPr/>
            </a:pPr>
            <a:r>
              <a:rPr lang="fr-FR" sz="1500" b="1" dirty="0">
                <a:latin typeface="Calibri" pitchFamily="34" charset="0"/>
              </a:rPr>
              <a:t>Répondant aux questions clés relatives au cadre réglementaire et institutionnel de la REUE dans ces pays</a:t>
            </a:r>
          </a:p>
        </p:txBody>
      </p:sp>
      <p:sp>
        <p:nvSpPr>
          <p:cNvPr id="12" name="AutoShap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2715419" y="3872706"/>
            <a:ext cx="3900488" cy="327025"/>
          </a:xfrm>
          <a:prstGeom prst="downArrow">
            <a:avLst>
              <a:gd name="adj1" fmla="val 79824"/>
              <a:gd name="adj2" fmla="val 100000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8775" y="1128713"/>
            <a:ext cx="4086225" cy="544512"/>
          </a:xfrm>
          <a:prstGeom prst="rect">
            <a:avLst/>
          </a:prstGeom>
          <a:solidFill>
            <a:schemeClr val="tx2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Contexte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40288" y="1128713"/>
            <a:ext cx="4086225" cy="544512"/>
          </a:xfrm>
          <a:prstGeom prst="rect">
            <a:avLst/>
          </a:prstGeom>
          <a:solidFill>
            <a:schemeClr val="tx2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Objectifs</a:t>
            </a:r>
          </a:p>
        </p:txBody>
      </p:sp>
      <p:sp>
        <p:nvSpPr>
          <p:cNvPr id="26" name="Oval 25"/>
          <p:cNvSpPr/>
          <p:nvPr>
            <p:custDataLst>
              <p:tags r:id="rId7"/>
            </p:custDataLst>
          </p:nvPr>
        </p:nvSpPr>
        <p:spPr>
          <a:xfrm>
            <a:off x="425451" y="1154113"/>
            <a:ext cx="501649" cy="492125"/>
          </a:xfrm>
          <a:prstGeom prst="ellipse">
            <a:avLst/>
          </a:prstGeom>
          <a:solidFill>
            <a:schemeClr val="tx2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52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ight Arrow 26"/>
          <p:cNvSpPr/>
          <p:nvPr>
            <p:custDataLst>
              <p:tags r:id="rId8"/>
            </p:custDataLst>
          </p:nvPr>
        </p:nvSpPr>
        <p:spPr>
          <a:xfrm>
            <a:off x="477838" y="1306513"/>
            <a:ext cx="171450" cy="19367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ight Arrow 27"/>
          <p:cNvSpPr/>
          <p:nvPr>
            <p:custDataLst>
              <p:tags r:id="rId9"/>
            </p:custDataLst>
          </p:nvPr>
        </p:nvSpPr>
        <p:spPr>
          <a:xfrm flipH="1">
            <a:off x="717550" y="1306513"/>
            <a:ext cx="171450" cy="19367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Down Arrow 29"/>
          <p:cNvSpPr/>
          <p:nvPr>
            <p:custDataLst>
              <p:tags r:id="rId10"/>
            </p:custDataLst>
          </p:nvPr>
        </p:nvSpPr>
        <p:spPr>
          <a:xfrm>
            <a:off x="592138" y="1169988"/>
            <a:ext cx="171450" cy="192087"/>
          </a:xfrm>
          <a:prstGeom prst="downArrow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Down Arrow 30"/>
          <p:cNvSpPr/>
          <p:nvPr>
            <p:custDataLst>
              <p:tags r:id="rId11"/>
            </p:custDataLst>
          </p:nvPr>
        </p:nvSpPr>
        <p:spPr>
          <a:xfrm flipV="1">
            <a:off x="592138" y="1447800"/>
            <a:ext cx="171450" cy="192088"/>
          </a:xfrm>
          <a:prstGeom prst="downArrow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Oval 31"/>
          <p:cNvSpPr/>
          <p:nvPr>
            <p:custDataLst>
              <p:tags r:id="rId12"/>
            </p:custDataLst>
          </p:nvPr>
        </p:nvSpPr>
        <p:spPr>
          <a:xfrm>
            <a:off x="4918075" y="1154617"/>
            <a:ext cx="501649" cy="492125"/>
          </a:xfrm>
          <a:prstGeom prst="ellipse">
            <a:avLst/>
          </a:prstGeom>
          <a:solidFill>
            <a:schemeClr val="tx2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52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Right Arrow 32"/>
          <p:cNvSpPr/>
          <p:nvPr>
            <p:custDataLst>
              <p:tags r:id="rId13"/>
            </p:custDataLst>
          </p:nvPr>
        </p:nvSpPr>
        <p:spPr>
          <a:xfrm>
            <a:off x="5064125" y="1268413"/>
            <a:ext cx="254000" cy="2651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spcBef>
                <a:spcPts val="400"/>
              </a:spcBef>
              <a:defRPr/>
            </a:pPr>
            <a:endParaRPr lang="fr-FR" sz="1200" dirty="0" err="1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0" name="think-cell Slide" r:id="rId9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384175" y="1239838"/>
            <a:ext cx="8385175" cy="3413125"/>
          </a:xfrm>
          <a:prstGeom prst="roundRect">
            <a:avLst>
              <a:gd name="adj" fmla="val 714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04800" lvl="1" indent="-203200">
              <a:lnSpc>
                <a:spcPct val="114000"/>
              </a:lnSpc>
              <a:spcBef>
                <a:spcPct val="20000"/>
              </a:spcBef>
              <a:buSzPct val="65000"/>
              <a:buFont typeface="Wingdings"/>
              <a:buChar char="l"/>
              <a:defRPr/>
            </a:pPr>
            <a:endParaRPr lang="en-US" sz="1500" b="1" dirty="0">
              <a:latin typeface="Arial" pitchFamily="34" charset="0"/>
            </a:endParaRPr>
          </a:p>
        </p:txBody>
      </p:sp>
      <p:sp>
        <p:nvSpPr>
          <p:cNvPr id="2053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6413" y="1484313"/>
            <a:ext cx="82629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>
                <a:latin typeface="Calibri" pitchFamily="34" charset="0"/>
              </a:rPr>
              <a:t>Quel est </a:t>
            </a:r>
            <a:r>
              <a:rPr lang="fr-FR" sz="2400" b="1">
                <a:latin typeface="Calibri" pitchFamily="34" charset="0"/>
              </a:rPr>
              <a:t>l’état des lieux de la réutilisation des eaux usées épurées </a:t>
            </a:r>
            <a:r>
              <a:rPr lang="fr-FR" sz="2400">
                <a:latin typeface="Calibri" pitchFamily="34" charset="0"/>
              </a:rPr>
              <a:t>(REUE)</a:t>
            </a:r>
            <a:r>
              <a:rPr lang="fr-FR" sz="2400" b="1">
                <a:latin typeface="Calibri" pitchFamily="34" charset="0"/>
              </a:rPr>
              <a:t> </a:t>
            </a:r>
            <a:r>
              <a:rPr lang="fr-FR" sz="2400">
                <a:latin typeface="Calibri" pitchFamily="34" charset="0"/>
              </a:rPr>
              <a:t>dans le monde?</a:t>
            </a: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>
                <a:latin typeface="Calibri" pitchFamily="34" charset="0"/>
              </a:rPr>
              <a:t>Quels sont les </a:t>
            </a:r>
            <a:r>
              <a:rPr lang="fr-FR" sz="2400" b="1">
                <a:latin typeface="Calibri" pitchFamily="34" charset="0"/>
              </a:rPr>
              <a:t>facteurs clés </a:t>
            </a:r>
            <a:r>
              <a:rPr lang="fr-FR" sz="2400">
                <a:latin typeface="Calibri" pitchFamily="34" charset="0"/>
              </a:rPr>
              <a:t>ayant permis le </a:t>
            </a:r>
            <a:r>
              <a:rPr lang="fr-FR" sz="2400" b="1">
                <a:latin typeface="Calibri" pitchFamily="34" charset="0"/>
              </a:rPr>
              <a:t>développement de la REUE </a:t>
            </a:r>
            <a:r>
              <a:rPr lang="fr-FR" sz="2400">
                <a:latin typeface="Calibri" pitchFamily="34" charset="0"/>
              </a:rPr>
              <a:t>dans les pays qui en font le plus?</a:t>
            </a: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>
                <a:latin typeface="Calibri" pitchFamily="34" charset="0"/>
              </a:rPr>
              <a:t>Quelles sont </a:t>
            </a:r>
            <a:r>
              <a:rPr lang="fr-FR" sz="2400" b="1">
                <a:latin typeface="Calibri" pitchFamily="34" charset="0"/>
              </a:rPr>
              <a:t>les questions clés relatives au cadre réglementaire </a:t>
            </a:r>
            <a:r>
              <a:rPr lang="fr-FR" sz="2400">
                <a:latin typeface="Calibri" pitchFamily="34" charset="0"/>
              </a:rPr>
              <a:t>et </a:t>
            </a:r>
            <a:r>
              <a:rPr lang="fr-FR" sz="2400" b="1">
                <a:latin typeface="Calibri" pitchFamily="34" charset="0"/>
              </a:rPr>
              <a:t>institutionnel</a:t>
            </a:r>
            <a:r>
              <a:rPr lang="fr-FR" sz="2400">
                <a:latin typeface="Calibri" pitchFamily="34" charset="0"/>
              </a:rPr>
              <a:t> de la REUE?</a:t>
            </a: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>
              <a:latin typeface="Calibri" pitchFamily="34" charset="0"/>
            </a:endParaRPr>
          </a:p>
          <a:p>
            <a:pPr marL="1257300" lvl="3" indent="-228600">
              <a:buSzPct val="65000"/>
              <a:buFont typeface="Wingdings" pitchFamily="2" charset="2"/>
              <a:buChar char="l"/>
            </a:pPr>
            <a:r>
              <a:rPr lang="fr-FR" sz="2400">
                <a:latin typeface="Calibri" pitchFamily="34" charset="0"/>
              </a:rPr>
              <a:t>Quelles sont les </a:t>
            </a:r>
            <a:r>
              <a:rPr lang="fr-FR" sz="2400" b="1">
                <a:latin typeface="Calibri" pitchFamily="34" charset="0"/>
              </a:rPr>
              <a:t>implications pour le Maroc </a:t>
            </a:r>
            <a:r>
              <a:rPr lang="fr-FR" sz="2400">
                <a:latin typeface="Calibri" pitchFamily="34" charset="0"/>
              </a:rPr>
              <a:t>?</a:t>
            </a:r>
          </a:p>
          <a:p>
            <a:pPr marL="342900" lvl="1" indent="-228600">
              <a:buSzPct val="65000"/>
            </a:pPr>
            <a:endParaRPr lang="fr-FR">
              <a:latin typeface="Calibri" pitchFamily="34" charset="0"/>
            </a:endParaRPr>
          </a:p>
          <a:p>
            <a:pPr marL="342900" lvl="1" indent="-228600">
              <a:buSzPct val="65000"/>
            </a:pPr>
            <a:endParaRPr lang="fr-FR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>
            <p:custDataLst>
              <p:tags r:id="rId5"/>
            </p:custDataLst>
          </p:nvPr>
        </p:nvSpPr>
        <p:spPr>
          <a:xfrm flipV="1">
            <a:off x="3444875" y="5010150"/>
            <a:ext cx="2263775" cy="434975"/>
          </a:xfrm>
          <a:prstGeom prst="triangle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8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95536" y="323945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Questions clés relatives à la REUE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60017F0-5970-4F2B-B944-85C5AF09636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5575" y="188913"/>
            <a:ext cx="883285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Mise en Œuvre de la Stratégie du Secteur de l’Eau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« Réutilisation des eaux usées épurées »</a:t>
            </a: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17589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</a:rPr>
              <a:t>Résultats de l’étude des possibilités de réutilisation des eaux usées épurées (DRPE/ 2009 </a:t>
            </a:r>
            <a:r>
              <a:rPr lang="fr-FR" sz="2400" dirty="0" smtClean="0">
                <a:latin typeface="Calibri" pitchFamily="34" charset="0"/>
              </a:rPr>
              <a:t>)</a:t>
            </a:r>
            <a:r>
              <a:rPr lang="fr-FR" sz="2400" dirty="0">
                <a:latin typeface="Calibri" pitchFamily="34" charset="0"/>
              </a:rPr>
              <a:t> ;</a:t>
            </a:r>
          </a:p>
          <a:p>
            <a:pPr marL="268288" indent="-268288" algn="just" eaLnBrk="0" hangingPunct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</a:endParaRPr>
          </a:p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</a:rPr>
              <a:t>Résultats des travaux de l’UGP </a:t>
            </a:r>
            <a:r>
              <a:rPr lang="fr-FR" sz="2400" dirty="0" smtClean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de mise en œuvre de la stratégie nationale de l’eau pour la composante «  Assainissement – Dépollution et Réutilisation des eaux usées épurées »;</a:t>
            </a:r>
          </a:p>
          <a:p>
            <a:pPr marL="268288" indent="-268288" algn="just" eaLnBrk="0" hangingPunct="0">
              <a:buFont typeface="Wingdings" pitchFamily="2" charset="2"/>
              <a:buChar char="Ø"/>
            </a:pPr>
            <a:endParaRPr lang="fr-FR" sz="2400" dirty="0">
              <a:latin typeface="Calibri" pitchFamily="34" charset="0"/>
            </a:endParaRPr>
          </a:p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 dirty="0">
                <a:latin typeface="Calibri" pitchFamily="34" charset="0"/>
              </a:rPr>
              <a:t>Données sur l’épuration et la réutilisation (existantes, en cours, programmées et projetées) auprès des institutions concernées (Ministères de l’intérieur et de l’Agriculture, ONEP et ABH).</a:t>
            </a:r>
          </a:p>
          <a:p>
            <a:pPr marL="268288" indent="-268288" algn="just" eaLnBrk="0" hangingPunct="0"/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3102A7-129F-43B4-818E-2BA26F3FCA18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1113"/>
            <a:ext cx="8613775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515B4E-72C0-4DAB-80FD-8ECA221D95E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1" name="Picture 4" descr="C:\Documents and Settings\halil\Bureau\a\cart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1365563-FB5E-4005-89E6-B538F940F13C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891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F9D1180-33C0-4699-894E-1029914C0DB7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-1588"/>
            <a:ext cx="8358187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17375E"/>
                </a:solidFill>
                <a:cs typeface="Al-Mothnna" pitchFamily="2" charset="-78"/>
              </a:rPr>
              <a:t>Plan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8625" y="1428750"/>
            <a:ext cx="8286750" cy="50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ahoma" pitchFamily="34" charset="0"/>
              </a:rPr>
              <a:t>Introduction</a:t>
            </a:r>
          </a:p>
          <a:p>
            <a:pPr marL="387350" indent="-38735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ahoma" pitchFamily="34" charset="0"/>
              </a:rPr>
              <a:t>Réalisations et acquis</a:t>
            </a:r>
            <a:endParaRPr lang="fr-FR" sz="3600" b="1" dirty="0">
              <a:solidFill>
                <a:schemeClr val="bg2">
                  <a:lumMod val="10000"/>
                </a:schemeClr>
              </a:solidFill>
              <a:latin typeface="+mj-lt"/>
              <a:cs typeface="Tahoma" pitchFamily="34" charset="0"/>
            </a:endParaRP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3600" b="1" dirty="0">
                <a:solidFill>
                  <a:schemeClr val="bg2">
                    <a:lumMod val="10000"/>
                  </a:schemeClr>
                </a:solidFill>
                <a:latin typeface="+mj-lt"/>
                <a:cs typeface="Tahoma" pitchFamily="34" charset="0"/>
              </a:rPr>
              <a:t>Contraintes et défis majeurs</a:t>
            </a: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3600" b="1" dirty="0">
                <a:solidFill>
                  <a:schemeClr val="bg2">
                    <a:lumMod val="10000"/>
                  </a:schemeClr>
                </a:solidFill>
                <a:latin typeface="+mj-lt"/>
                <a:cs typeface="Tahoma" pitchFamily="34" charset="0"/>
              </a:rPr>
              <a:t>Stratégie nationale du secteur de l’Eau</a:t>
            </a: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3600" b="1" dirty="0">
                <a:solidFill>
                  <a:schemeClr val="bg2">
                    <a:lumMod val="10000"/>
                  </a:schemeClr>
                </a:solidFill>
                <a:latin typeface="+mj-lt"/>
                <a:cs typeface="Tahoma" pitchFamily="34" charset="0"/>
              </a:rPr>
              <a:t>Mise en œuvre de la SNE relative à la REUE  </a:t>
            </a:r>
          </a:p>
          <a:p>
            <a:pPr marL="387350" indent="-387350">
              <a:buClr>
                <a:srgbClr val="FF9900"/>
              </a:buClr>
              <a:buSzPct val="120000"/>
              <a:defRPr/>
            </a:pPr>
            <a:r>
              <a:rPr lang="fr-FR" sz="3200" b="1" dirty="0">
                <a:solidFill>
                  <a:srgbClr val="FFFFCC"/>
                </a:solidFill>
                <a:latin typeface="+mj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87B9CA-9901-4CDE-B44C-90CD38B4EDF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974F862-5E16-42BD-A5A2-CFF391D27494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1987" name="Picture 4" descr="C:\Documents and Settings\halil\Bureau\a\cart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3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3A7E1FF-FD6D-4C99-88E4-521684070AC8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5059" name="Picture 4" descr="C:\Documents and Settings\halil\Bureau\a\abh_tens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FE180B-09FE-45BA-962A-E87CA6B4CCD5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1258888" y="335756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800" b="1"/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1403350" y="0"/>
            <a:ext cx="6192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70C0"/>
                </a:solidFill>
                <a:latin typeface="Calibri" pitchFamily="34" charset="0"/>
              </a:rPr>
              <a:t>Situation actuelle de la REUE </a:t>
            </a:r>
          </a:p>
          <a:p>
            <a:pPr algn="ctr"/>
            <a:r>
              <a:rPr lang="fr-FR" sz="2800" b="1">
                <a:solidFill>
                  <a:srgbClr val="0070C0"/>
                </a:solidFill>
                <a:latin typeface="Calibri" pitchFamily="34" charset="0"/>
              </a:rPr>
              <a:t>(3% en 2010)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393700"/>
            <a:ext cx="91440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  <a:spcBef>
                <a:spcPct val="30000"/>
              </a:spcBef>
              <a:buClr>
                <a:srgbClr val="006600"/>
              </a:buClr>
              <a:defRPr/>
            </a:pPr>
            <a:endParaRPr kumimoji="1" lang="fr-FR" sz="2000" dirty="0"/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17 projets connus de réutilisation pour environ 17,8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 :  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Usage vers golfs: 54% (</a:t>
            </a:r>
            <a:r>
              <a:rPr kumimoji="1" lang="fr-FR" sz="2400" dirty="0" err="1">
                <a:latin typeface="Calibri" pitchFamily="34" charset="0"/>
              </a:rPr>
              <a:t>Benslimane</a:t>
            </a:r>
            <a:r>
              <a:rPr kumimoji="1" lang="fr-FR" sz="2400" dirty="0">
                <a:latin typeface="Calibri" pitchFamily="34" charset="0"/>
              </a:rPr>
              <a:t>, Essaouira, </a:t>
            </a:r>
            <a:r>
              <a:rPr kumimoji="1" lang="fr-FR" sz="2400" dirty="0" err="1">
                <a:latin typeface="Calibri" pitchFamily="34" charset="0"/>
              </a:rPr>
              <a:t>Bouznika</a:t>
            </a:r>
            <a:r>
              <a:rPr kumimoji="1" lang="fr-FR" sz="2400" dirty="0">
                <a:latin typeface="Calibri" pitchFamily="34" charset="0"/>
              </a:rPr>
              <a:t>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industriel: 32% (Khouribga);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Usage en irrigation: 12% (Ouarzazate, </a:t>
            </a:r>
            <a:r>
              <a:rPr kumimoji="1" lang="fr-FR" sz="2400" dirty="0" err="1">
                <a:latin typeface="Calibri" pitchFamily="34" charset="0"/>
              </a:rPr>
              <a:t>Skhirat</a:t>
            </a:r>
            <a:r>
              <a:rPr kumimoji="1" lang="fr-FR" sz="2400" dirty="0">
                <a:latin typeface="Calibri" pitchFamily="34" charset="0"/>
              </a:rPr>
              <a:t>,…);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 Usage recharge de nappe: 2% (</a:t>
            </a:r>
            <a:r>
              <a:rPr kumimoji="1" lang="fr-FR" sz="2400" dirty="0" err="1">
                <a:latin typeface="Calibri" pitchFamily="34" charset="0"/>
              </a:rPr>
              <a:t>Biougra</a:t>
            </a:r>
            <a:r>
              <a:rPr kumimoji="1" lang="fr-FR" sz="2400" dirty="0">
                <a:latin typeface="Calibri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Concerne tous types de stations avec une capacité entre 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defRPr/>
            </a:pPr>
            <a:r>
              <a:rPr kumimoji="1" lang="fr-FR" sz="2400" dirty="0">
                <a:latin typeface="Calibri" pitchFamily="34" charset="0"/>
              </a:rPr>
              <a:t>    0,2 et 6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314" name="think-cell Slide" r:id="rId7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3076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6413" y="1025525"/>
            <a:ext cx="8262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>
                <a:latin typeface="Calibri" pitchFamily="34" charset="0"/>
              </a:rPr>
              <a:t>Le Maroc accuse un retard dans le développement de la REUE par rapport aux autres pays semi-arides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>
                <a:latin typeface="Calibri" pitchFamily="34" charset="0"/>
              </a:rPr>
              <a:t>La plupart de ces pays ont en effet développé la réutilisation des eaux usées épurées pour pallier aux contraintes hydriques, de manière plus précoce qu’au Maroc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>
                <a:latin typeface="Calibri" pitchFamily="34" charset="0"/>
              </a:rPr>
              <a:t>Nombre de ces pays précurseurs sont des pays à revenus intermédiaires (pays de niveau de développement socio-économique comparable au Maroc)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>
                <a:latin typeface="Calibri" pitchFamily="34" charset="0"/>
              </a:rPr>
              <a:t>Dans ce cas, ces pays réutilisent surtout des eaux traitées au niveau de traitement secondaire exclusivement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>
                <a:latin typeface="Calibri" pitchFamily="34" charset="0"/>
              </a:rPr>
              <a:t>Pour encourager la REUE, ces pays ont mis en place un cadre réglementaire rigoureux, clair et transparent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>
                <a:latin typeface="Calibri" pitchFamily="34" charset="0"/>
              </a:rPr>
              <a:t>L’imposition de normes exigeantes n’a pas été un frein à l’essor de la REUE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>
                <a:latin typeface="Calibri" pitchFamily="34" charset="0"/>
              </a:rPr>
              <a:t>Par ailleurs, des plans nationaux ont souvent été établis pour accélérer la dynamique de la REUE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>
                <a:latin typeface="Calibri" pitchFamily="34" charset="0"/>
              </a:rPr>
              <a:t>Enfin, la question institutionnelle apparaît comme relativement secondaire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>
                <a:latin typeface="Calibri" pitchFamily="34" charset="0"/>
              </a:rPr>
              <a:t>S’il existe un certain nombre d’expériences réussies de partenariats publics privés, de nombreux opérateurs publics sont à l’origine de la REUE dans leurs pays</a:t>
            </a:r>
          </a:p>
        </p:txBody>
      </p:sp>
      <p:sp>
        <p:nvSpPr>
          <p:cNvPr id="6" name="Rectangle 18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95536" y="110133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Enseignements clés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E7E852-8488-4C0B-A646-14D8057CE97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5081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REUE en cours (11% en 2015)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fr-FR" sz="1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15 projets importants en cours dont (Marrakech, Meknès, Agadir et Oujda) soit un global de 85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 :</a:t>
            </a:r>
          </a:p>
          <a:p>
            <a:pPr marL="536575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</a:t>
            </a:r>
            <a:r>
              <a:rPr kumimoji="1" lang="fr-FR" sz="2400" dirty="0" smtClean="0">
                <a:latin typeface="Calibri" pitchFamily="34" charset="0"/>
              </a:rPr>
              <a:t>Usage vers </a:t>
            </a:r>
            <a:r>
              <a:rPr kumimoji="1" lang="fr-FR" sz="2400" dirty="0">
                <a:latin typeface="Calibri" pitchFamily="34" charset="0"/>
              </a:rPr>
              <a:t>golfs</a:t>
            </a:r>
            <a:r>
              <a:rPr kumimoji="1" lang="fr-FR" sz="2400" dirty="0" smtClean="0">
                <a:latin typeface="Calibri" pitchFamily="34" charset="0"/>
              </a:rPr>
              <a:t>:  53%               (</a:t>
            </a:r>
            <a:r>
              <a:rPr kumimoji="1" lang="fr-FR" sz="2400" dirty="0">
                <a:latin typeface="Calibri" pitchFamily="34" charset="0"/>
              </a:rPr>
              <a:t>Marrakech, Agadir, Essaouira, </a:t>
            </a:r>
            <a:r>
              <a:rPr kumimoji="1" lang="fr-FR" sz="2400" dirty="0" err="1">
                <a:latin typeface="Calibri" pitchFamily="34" charset="0"/>
              </a:rPr>
              <a:t>Benslimane</a:t>
            </a:r>
            <a:r>
              <a:rPr kumimoji="1" lang="fr-FR" sz="2400" dirty="0">
                <a:latin typeface="Calibri" pitchFamily="34" charset="0"/>
              </a:rPr>
              <a:t>,…);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 smtClean="0">
                <a:latin typeface="Calibri" pitchFamily="34" charset="0"/>
              </a:rPr>
              <a:t>  </a:t>
            </a:r>
            <a:r>
              <a:rPr kumimoji="1" lang="fr-FR" sz="2400" dirty="0">
                <a:latin typeface="Calibri" pitchFamily="34" charset="0"/>
              </a:rPr>
              <a:t>Usage en irrigation: 36% (Oujda, Meknès, Tiznit, Ouarzazate …);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industriel: 10% (</a:t>
            </a:r>
            <a:r>
              <a:rPr kumimoji="1" lang="fr-FR" sz="2400" dirty="0" err="1">
                <a:latin typeface="Calibri" pitchFamily="34" charset="0"/>
              </a:rPr>
              <a:t>Benguerir</a:t>
            </a:r>
            <a:r>
              <a:rPr kumimoji="1" lang="fr-FR" sz="2400" dirty="0">
                <a:latin typeface="Calibri" pitchFamily="34" charset="0"/>
              </a:rPr>
              <a:t>, Khouribga);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recharge de nappe: 1% (</a:t>
            </a:r>
            <a:r>
              <a:rPr kumimoji="1" lang="fr-FR" sz="2400" dirty="0" err="1">
                <a:latin typeface="Calibri" pitchFamily="34" charset="0"/>
              </a:rPr>
              <a:t>Biougra</a:t>
            </a:r>
            <a:r>
              <a:rPr kumimoji="1" lang="fr-FR" sz="2400" dirty="0">
                <a:latin typeface="Calibri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Concerne tous types de stations avec une capacité entre 1,8 et 35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5FA9D6-5760-4253-ADF7-BF2C3B8A1B5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0" y="27781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REUE projetée (21% en 2020)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fr-FR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Plus de</a:t>
            </a:r>
            <a:r>
              <a:rPr kumimoji="1" lang="fr-FR" sz="2000" dirty="0">
                <a:latin typeface="Calibri" pitchFamily="34" charset="0"/>
              </a:rPr>
              <a:t> </a:t>
            </a:r>
            <a:r>
              <a:rPr kumimoji="1" lang="fr-FR" sz="2400" dirty="0">
                <a:latin typeface="Calibri" pitchFamily="34" charset="0"/>
              </a:rPr>
              <a:t>24 projets projetés dont (</a:t>
            </a:r>
            <a:r>
              <a:rPr kumimoji="1" lang="fr-FR" sz="2400" dirty="0" err="1">
                <a:latin typeface="Calibri" pitchFamily="34" charset="0"/>
              </a:rPr>
              <a:t>Fés</a:t>
            </a:r>
            <a:r>
              <a:rPr kumimoji="1" lang="fr-FR" sz="2400" dirty="0">
                <a:latin typeface="Calibri" pitchFamily="34" charset="0"/>
              </a:rPr>
              <a:t> et </a:t>
            </a:r>
            <a:r>
              <a:rPr kumimoji="1" lang="fr-FR" sz="2400" dirty="0" err="1">
                <a:latin typeface="Calibri" pitchFamily="34" charset="0"/>
              </a:rPr>
              <a:t>Kénitra</a:t>
            </a:r>
            <a:r>
              <a:rPr kumimoji="1" lang="fr-FR" sz="2400" dirty="0">
                <a:latin typeface="Calibri" pitchFamily="34" charset="0"/>
              </a:rPr>
              <a:t>) soit un total de 183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/an: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en irrigation: 47% (</a:t>
            </a:r>
            <a:r>
              <a:rPr kumimoji="1" lang="fr-FR" sz="2400" dirty="0" err="1">
                <a:latin typeface="Calibri" pitchFamily="34" charset="0"/>
              </a:rPr>
              <a:t>Fés</a:t>
            </a:r>
            <a:r>
              <a:rPr kumimoji="1" lang="fr-FR" sz="2400" dirty="0">
                <a:latin typeface="Calibri" pitchFamily="34" charset="0"/>
              </a:rPr>
              <a:t>, Meknès, Oujda,…);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vers golfs: 40% (Marrakech, Agadir, Essaouira,…);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recharge de nappe: 7% (</a:t>
            </a:r>
            <a:r>
              <a:rPr kumimoji="1" lang="fr-FR" sz="2400" dirty="0" err="1">
                <a:latin typeface="Calibri" pitchFamily="34" charset="0"/>
              </a:rPr>
              <a:t>Kénitra</a:t>
            </a:r>
            <a:r>
              <a:rPr kumimoji="1" lang="fr-FR" sz="2400" dirty="0">
                <a:latin typeface="Calibri" pitchFamily="34" charset="0"/>
              </a:rPr>
              <a:t>, </a:t>
            </a:r>
            <a:r>
              <a:rPr kumimoji="1" lang="fr-FR" sz="2400" dirty="0" err="1">
                <a:latin typeface="Calibri" pitchFamily="34" charset="0"/>
              </a:rPr>
              <a:t>Biougra</a:t>
            </a:r>
            <a:r>
              <a:rPr kumimoji="1" lang="fr-FR" sz="2400" dirty="0">
                <a:latin typeface="Calibri" pitchFamily="34" charset="0"/>
              </a:rPr>
              <a:t>);</a:t>
            </a:r>
          </a:p>
          <a:p>
            <a:pPr marL="5365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kumimoji="1" lang="fr-FR" sz="2400" dirty="0">
                <a:latin typeface="Calibri" pitchFamily="34" charset="0"/>
              </a:rPr>
              <a:t> Usage industriel: 6% (Youssoufia, </a:t>
            </a:r>
            <a:r>
              <a:rPr kumimoji="1" lang="fr-FR" sz="2400" dirty="0" err="1">
                <a:latin typeface="Calibri" pitchFamily="34" charset="0"/>
              </a:rPr>
              <a:t>Benguerir</a:t>
            </a:r>
            <a:r>
              <a:rPr kumimoji="1" lang="fr-FR" sz="2400" dirty="0">
                <a:latin typeface="Calibri" pitchFamily="34" charset="0"/>
              </a:rPr>
              <a:t>, Khouribga);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Toutes les villes importantes intérieures seront concernées par la réutilisation : Ouarzazate, Marrakech, Meknès, Fès mais aussi Agadir, Essaouira et Nador.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7A7818-3A97-4D20-BAAE-675ED4D58E7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60558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REUE  2030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fr-FR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536575" indent="-268288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Intégration de la REUE des EU déversées en mer notamment (Rabat-Salé, Casablanca, Tanger et Tétouan)</a:t>
            </a:r>
          </a:p>
          <a:p>
            <a:pPr marL="268288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Potentiel réutilisable: 30% EUE.</a:t>
            </a:r>
          </a:p>
          <a:p>
            <a:pPr marL="268288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Usage: </a:t>
            </a:r>
          </a:p>
          <a:p>
            <a:pPr marL="1166813" indent="-173038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kumimoji="1" lang="fr-FR" sz="2400" dirty="0">
                <a:latin typeface="Calibri" pitchFamily="34" charset="0"/>
              </a:rPr>
              <a:t> 70% en irrigation et 30% en espaces verts et golfs:  Tanger, Tétouan.</a:t>
            </a:r>
          </a:p>
          <a:p>
            <a:pPr marL="1166813" indent="-173038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kumimoji="1" lang="fr-FR" sz="2400" dirty="0">
                <a:latin typeface="Calibri" pitchFamily="34" charset="0"/>
              </a:rPr>
              <a:t>40% en irrigation, 30% espaces verts et 30% recharge de nappe: Casablanca.</a:t>
            </a:r>
          </a:p>
          <a:p>
            <a:pPr marL="993775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kumimoji="1" lang="fr-FR" sz="2400" dirty="0">
                <a:latin typeface="Calibri" pitchFamily="34" charset="0"/>
              </a:rPr>
              <a:t> 100% espaces verts et golfs: Rabat et Salé.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3600DDA-F86B-46A5-912D-524E77B5238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536575" y="-428652"/>
            <a:ext cx="807402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fr-FR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fr-FR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</a:rPr>
              <a:t>REUE  </a:t>
            </a:r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2030 (32</a:t>
            </a:r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</a:rPr>
              <a:t>%)</a:t>
            </a:r>
          </a:p>
          <a:p>
            <a:pPr algn="ctr" eaLnBrk="0" hangingPunct="0">
              <a:defRPr/>
            </a:pPr>
            <a:endParaRPr lang="fr-FR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defRPr/>
            </a:pPr>
            <a:r>
              <a:rPr kumimoji="1" lang="fr-FR" sz="2400" dirty="0">
                <a:latin typeface="Calibri" pitchFamily="34" charset="0"/>
              </a:rPr>
              <a:t>338 Mm</a:t>
            </a:r>
            <a:r>
              <a:rPr kumimoji="1" lang="fr-FR" sz="2400" baseline="30000" dirty="0">
                <a:latin typeface="Calibri" pitchFamily="34" charset="0"/>
              </a:rPr>
              <a:t>3</a:t>
            </a:r>
            <a:r>
              <a:rPr kumimoji="1" lang="fr-FR" sz="2400" dirty="0">
                <a:latin typeface="Calibri" pitchFamily="34" charset="0"/>
              </a:rPr>
              <a:t>/an EUE réutilisées</a:t>
            </a:r>
          </a:p>
          <a:p>
            <a:pPr marL="725488" indent="-284163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Usage en irrigation</a:t>
            </a:r>
            <a:r>
              <a:rPr lang="fr-FR" sz="2400" dirty="0"/>
              <a:t>: </a:t>
            </a:r>
            <a:r>
              <a:rPr lang="fr-FR" sz="2400" dirty="0">
                <a:latin typeface="Calibri" pitchFamily="34" charset="0"/>
              </a:rPr>
              <a:t>44% (Tanger, Tétouan, Oujda, </a:t>
            </a:r>
            <a:r>
              <a:rPr lang="fr-FR" sz="2400" dirty="0" err="1">
                <a:latin typeface="Calibri" pitchFamily="34" charset="0"/>
              </a:rPr>
              <a:t>Fés</a:t>
            </a:r>
            <a:r>
              <a:rPr lang="fr-FR" sz="2400" dirty="0">
                <a:latin typeface="Calibri" pitchFamily="34" charset="0"/>
              </a:rPr>
              <a:t>, Meknès,,…);</a:t>
            </a:r>
          </a:p>
          <a:p>
            <a:pPr marL="803275" indent="-361950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Usage en espaces verts et golfs: 42% (Rabat, Salé, Agadir, Marrakech,…);</a:t>
            </a:r>
          </a:p>
          <a:p>
            <a:pPr marL="803275" indent="-361950" algn="just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Usage recharge de nappe: 10% (Casablanca, </a:t>
            </a:r>
            <a:r>
              <a:rPr kumimoji="1" lang="fr-FR" sz="2400" dirty="0" err="1">
                <a:latin typeface="Calibri" pitchFamily="34" charset="0"/>
              </a:rPr>
              <a:t>Kénitra</a:t>
            </a:r>
            <a:r>
              <a:rPr kumimoji="1" lang="fr-FR" sz="2400" dirty="0">
                <a:latin typeface="Calibri" pitchFamily="34" charset="0"/>
              </a:rPr>
              <a:t>, </a:t>
            </a:r>
            <a:r>
              <a:rPr kumimoji="1" lang="fr-FR" sz="2400" dirty="0" err="1">
                <a:latin typeface="Calibri" pitchFamily="34" charset="0"/>
              </a:rPr>
              <a:t>Biougra</a:t>
            </a:r>
            <a:r>
              <a:rPr kumimoji="1" lang="fr-FR" sz="2400" dirty="0">
                <a:latin typeface="Calibri" pitchFamily="34" charset="0"/>
              </a:rPr>
              <a:t>);</a:t>
            </a:r>
          </a:p>
          <a:p>
            <a:pPr marL="725488" indent="-284163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kumimoji="1" lang="fr-FR" sz="2400" dirty="0">
                <a:latin typeface="Calibri" pitchFamily="34" charset="0"/>
              </a:rPr>
              <a:t> Usage industriel : 4% (Youssoufia, </a:t>
            </a:r>
            <a:r>
              <a:rPr kumimoji="1" lang="fr-FR" sz="2400" dirty="0" err="1">
                <a:latin typeface="Calibri" pitchFamily="34" charset="0"/>
              </a:rPr>
              <a:t>Benguerir</a:t>
            </a:r>
            <a:r>
              <a:rPr kumimoji="1" lang="fr-FR" sz="2400" dirty="0">
                <a:latin typeface="Calibri" pitchFamily="34" charset="0"/>
              </a:rPr>
              <a:t>, Khouribga).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droite 4"/>
          <p:cNvSpPr/>
          <p:nvPr/>
        </p:nvSpPr>
        <p:spPr>
          <a:xfrm rot="5400000">
            <a:off x="4428555" y="5084614"/>
            <a:ext cx="642937" cy="500062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5580"/>
            <a:ext cx="9144000" cy="712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5018" y="1124744"/>
            <a:ext cx="8109470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524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Lancement de la politique de l’eau en 1967, renforcée dans les années 1980 par un processus de planification intégrée par bassin hydraulique.</a:t>
            </a:r>
          </a:p>
          <a:p>
            <a:pPr marL="268288" indent="-2524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Politique axée essentiellement sur le développement de l’offre.</a:t>
            </a:r>
          </a:p>
          <a:p>
            <a:pPr marL="268288" indent="-2524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Principaux objectifs:</a:t>
            </a:r>
          </a:p>
          <a:p>
            <a:pPr marL="803275" lvl="1" indent="-1571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Satisfaction des besoins en AEPI</a:t>
            </a:r>
          </a:p>
          <a:p>
            <a:pPr marL="803275" lvl="1" indent="-1571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Irrigation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de 1 million d’ha à l’horizon 2000</a:t>
            </a:r>
          </a:p>
          <a:p>
            <a:pPr marL="803275" lvl="1" indent="-157163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Protection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des grandes plaines contre les inondations</a:t>
            </a:r>
          </a:p>
          <a:p>
            <a:pPr marL="268288" lvl="1" indent="-2524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La politique adoptée a atteint ses objectifs et a permis de disposer des ressources en eau nécessaires pour le développement socio-économique du pays. 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33759" y="5661248"/>
            <a:ext cx="8674745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15875" algn="ctr"/>
            <a:r>
              <a:rPr lang="fr-FR" sz="2400" b="1" dirty="0">
                <a:solidFill>
                  <a:schemeClr val="tx2"/>
                </a:solidFill>
              </a:rPr>
              <a:t>Nécessité du renouvellement de la stratégie nationale de l’eau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0A34-5D06-4C59-8127-CA3031F17C1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79712" y="4581128"/>
            <a:ext cx="56166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lvl="1" indent="-252413" algn="ctr">
              <a:spcBef>
                <a:spcPts val="6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Actuellement cette politique a atteint ses limites</a:t>
            </a:r>
            <a:endParaRPr lang="fr-FR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CB3D598-E168-400D-BEEF-68EC65D1243B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0"/>
          <a:ext cx="9143991" cy="6857994"/>
        </p:xfrm>
        <a:graphic>
          <a:graphicData uri="http://schemas.openxmlformats.org/drawingml/2006/table">
            <a:tbl>
              <a:tblPr/>
              <a:tblGrid>
                <a:gridCol w="621864"/>
                <a:gridCol w="396439"/>
                <a:gridCol w="424940"/>
                <a:gridCol w="427531"/>
                <a:gridCol w="373118"/>
                <a:gridCol w="352388"/>
                <a:gridCol w="362754"/>
                <a:gridCol w="362754"/>
                <a:gridCol w="331662"/>
                <a:gridCol w="334253"/>
                <a:gridCol w="331662"/>
                <a:gridCol w="383483"/>
                <a:gridCol w="393847"/>
                <a:gridCol w="393847"/>
                <a:gridCol w="365346"/>
                <a:gridCol w="352388"/>
                <a:gridCol w="342025"/>
                <a:gridCol w="342025"/>
                <a:gridCol w="334253"/>
                <a:gridCol w="321296"/>
                <a:gridCol w="310932"/>
                <a:gridCol w="321296"/>
                <a:gridCol w="321296"/>
                <a:gridCol w="321296"/>
                <a:gridCol w="321296"/>
              </a:tblGrid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Réutilisation  des Eaux Usées Epurées  au Maroc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 d'action ( 2010,  2015, 2020 et 2030)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Feuille de route de la REUE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Bassin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Potentiel EUE 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Potentiel utilisable d'EUE 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Usage Agriculture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Usage Industriel 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Usage  Forestier+Espaces verts+golfs+zones humides 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Usage  recharge nappe Mm</a:t>
                      </a:r>
                      <a:r>
                        <a:rPr lang="fr-FR" sz="6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/an 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Loukkos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Moulouya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Sebou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Bou Regreg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351,3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Oum Er Rbia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Tensift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SMD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SEOD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GGZ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957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 des EUE et reutilsées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Eaux usées brutes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Eaux usées épurées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957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Eaux usées réutilisées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Taux  de  réutilisation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PNA-M1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Eaux usées brutes  Mm3/an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Taux d'epuration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18" name="think-cell Slide" r:id="rId8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0" y="1247775"/>
            <a:ext cx="9144000" cy="561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288" y="1247775"/>
            <a:ext cx="77978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800" b="1">
                <a:latin typeface="Calibri" pitchFamily="34" charset="0"/>
              </a:rPr>
              <a:t>Les objectifs fixés par la feuille de route de la stratégie nationale de l’eau semblent ambitieux mais atteignables au regard du benchmark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800" b="1">
                <a:latin typeface="Calibri" pitchFamily="34" charset="0"/>
              </a:rPr>
              <a:t>Bien que des partenariats-publics privés au niveau du traitement et de la distribution de l’eau soient probablement envisageables, l’essentiel du financement des coûts d’investissement pour la REUE sera vraisemblablement public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800" b="1">
                <a:latin typeface="Calibri" pitchFamily="34" charset="0"/>
              </a:rPr>
              <a:t>Ces investissements initiaux seront liés aux usines de traitement et aux réseaux de distribution pour la REUE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800" b="1">
                <a:latin typeface="Calibri" pitchFamily="34" charset="0"/>
              </a:rPr>
              <a:t>Le plus souvent, les gestionnaires des projets de REUE sont également les gestionnaire de l’usine de traitement concernée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800" b="1">
                <a:latin typeface="Calibri" pitchFamily="34" charset="0"/>
              </a:rPr>
              <a:t>En revanche, les coûts d’exploitation peuvent être en partie recouverts par les usagers, jusqu’au niveau du traitement tertiaire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800" b="1">
                <a:latin typeface="Calibri" pitchFamily="34" charset="0"/>
              </a:rPr>
              <a:t>En règle générale, le traitement secondaire, est pris en charge par la collectivité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800" b="1">
                <a:latin typeface="Calibri" pitchFamily="34" charset="0"/>
              </a:rPr>
              <a:t>En matière de distribution des eaux usées épurées, les associations d’usagers peuvent être impliqués et prendre en charge les coûts afférents</a:t>
            </a:r>
            <a:endParaRPr lang="fr-FR" sz="1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18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8864" y="290845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Implications pour le Maroc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name="think-cell Slide" r:id="rId8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1247775"/>
            <a:ext cx="9144000" cy="561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1262063"/>
            <a:ext cx="82692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>
                <a:latin typeface="Calibri" pitchFamily="34" charset="0"/>
              </a:rPr>
              <a:t>Dans le cas d’un partenariat public-privé pour la gestion d’une usine de traitement, une </a:t>
            </a:r>
            <a:r>
              <a:rPr lang="fr-FR" sz="2000" b="1">
                <a:latin typeface="Calibri" pitchFamily="34" charset="0"/>
              </a:rPr>
              <a:t>autorité de surveillance de l’opérateur devra être mise en place </a:t>
            </a:r>
            <a:r>
              <a:rPr lang="fr-FR" sz="2000">
                <a:latin typeface="Calibri" pitchFamily="34" charset="0"/>
              </a:rPr>
              <a:t>pour surveiller la conformité aux normes ainsi que le niveau de réutilisation effectif</a:t>
            </a: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endParaRPr lang="fr-FR" sz="2000">
              <a:latin typeface="Calibri" pitchFamily="34" charset="0"/>
            </a:endParaRP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 b="1">
                <a:latin typeface="Calibri" pitchFamily="34" charset="0"/>
              </a:rPr>
              <a:t>Le Maroc pourra  promouvoir la REUE </a:t>
            </a:r>
            <a:r>
              <a:rPr lang="fr-FR" sz="2000">
                <a:latin typeface="Calibri" pitchFamily="34" charset="0"/>
              </a:rPr>
              <a:t>à l’échelle des </a:t>
            </a:r>
            <a:r>
              <a:rPr lang="fr-FR" sz="2000" b="1">
                <a:latin typeface="Calibri" pitchFamily="34" charset="0"/>
              </a:rPr>
              <a:t>grandes agglomérations </a:t>
            </a:r>
            <a:r>
              <a:rPr lang="fr-FR" sz="2000">
                <a:latin typeface="Calibri" pitchFamily="34" charset="0"/>
              </a:rPr>
              <a:t>(Casablanca, Rabat) pour de nouvelles constructions à grande superficie, et instaurer </a:t>
            </a:r>
            <a:r>
              <a:rPr lang="fr-FR" sz="2000" b="1">
                <a:latin typeface="Calibri" pitchFamily="34" charset="0"/>
              </a:rPr>
              <a:t>une politique nationale vis-à-vis des golfs et établissements touristiques, à l’échelle nationale</a:t>
            </a:r>
            <a:r>
              <a:rPr lang="fr-FR" sz="2000">
                <a:latin typeface="Calibri" pitchFamily="34" charset="0"/>
              </a:rPr>
              <a:t>, en se basant sur son expérience à Marrakech</a:t>
            </a: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endParaRPr lang="fr-FR" sz="2000">
              <a:latin typeface="Calibri" pitchFamily="34" charset="0"/>
            </a:endParaRP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 b="1">
                <a:latin typeface="Calibri" pitchFamily="34" charset="0"/>
              </a:rPr>
              <a:t>Enfin, inclure dans la loi </a:t>
            </a:r>
            <a:r>
              <a:rPr lang="fr-FR" sz="2000">
                <a:latin typeface="Calibri" pitchFamily="34" charset="0"/>
              </a:rPr>
              <a:t>de manière réactive les évolutions à venir des normes internationales de qualité de la REUE auxquelles le Maroc fait déjà référence de manière officieuse permettra de clarifier le contexte réglementaire pour les opérateurs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8" name="Rectangle 18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95536" y="293747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Implications pour le Maroc</a:t>
            </a:r>
            <a:endParaRPr lang="fr-FR" sz="24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2634"/>
            <a:ext cx="7715304" cy="51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1198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898525" y="373063"/>
            <a:ext cx="7677150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solidFill>
                  <a:srgbClr val="61B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Merci de votre</a:t>
            </a:r>
          </a:p>
          <a:p>
            <a:pPr algn="ctr"/>
            <a:r>
              <a:rPr lang="fr-FR" sz="3600" kern="10" spc="720">
                <a:ln w="9525">
                  <a:noFill/>
                  <a:round/>
                  <a:headEnd/>
                  <a:tailEnd/>
                </a:ln>
                <a:solidFill>
                  <a:srgbClr val="61B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Attention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539552" y="1283820"/>
            <a:ext cx="8715404" cy="461665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01600" indent="-10160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Taux de mobilisation des ressources en eau élevé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39552" y="2864963"/>
            <a:ext cx="9144000" cy="461665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01600" indent="-10160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ar-MA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Approvisionnement en eau potable assuré et sécurisé  </a:t>
            </a:r>
          </a:p>
        </p:txBody>
      </p:sp>
      <p:sp>
        <p:nvSpPr>
          <p:cNvPr id="14351" name="Text Box 4"/>
          <p:cNvSpPr txBox="1">
            <a:spLocks noChangeArrowheads="1"/>
          </p:cNvSpPr>
          <p:nvPr/>
        </p:nvSpPr>
        <p:spPr bwMode="auto">
          <a:xfrm>
            <a:off x="1043111" y="3393905"/>
            <a:ext cx="77104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450850" algn="l"/>
              </a:tabLst>
              <a:defRPr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Milieu urbain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 dirty="0"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Taux de desserte de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100%</a:t>
            </a:r>
          </a:p>
        </p:txBody>
      </p:sp>
      <p:sp>
        <p:nvSpPr>
          <p:cNvPr id="14352" name="Text Box 6"/>
          <p:cNvSpPr txBox="1">
            <a:spLocks noChangeArrowheads="1"/>
          </p:cNvSpPr>
          <p:nvPr/>
        </p:nvSpPr>
        <p:spPr bwMode="auto">
          <a:xfrm>
            <a:off x="1043111" y="3879137"/>
            <a:ext cx="8353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eaLnBrk="0" hangingPunc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450850" algn="l"/>
              </a:tabLst>
              <a:defRPr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Milieu rural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Taux d’accès de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85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%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2298" name="Rectangle 30"/>
          <p:cNvSpPr>
            <a:spLocks noChangeArrowheads="1"/>
          </p:cNvSpPr>
          <p:nvPr/>
        </p:nvSpPr>
        <p:spPr bwMode="auto">
          <a:xfrm>
            <a:off x="994866" y="1893888"/>
            <a:ext cx="7321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0975" indent="-1809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450850" algn="l"/>
              </a:tabLs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Ressources en eau de surface 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75%</a:t>
            </a:r>
          </a:p>
          <a:p>
            <a:pPr marL="180975" indent="-180975" eaLnBrk="0" hangingPunct="0">
              <a:spcBef>
                <a:spcPts val="300"/>
              </a:spcBef>
              <a:spcAft>
                <a:spcPts val="300"/>
              </a:spcAft>
              <a:buFontTx/>
              <a:buChar char="•"/>
              <a:tabLst>
                <a:tab pos="450850" algn="l"/>
              </a:tabLs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Ressources en eau souterraines 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Arabic Transparent" pitchFamily="2" charset="-78"/>
              </a:rPr>
              <a:t>120%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9552" y="4500570"/>
            <a:ext cx="5715011" cy="461665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66700" indent="-26670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Développement de l’irrigation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2" name="Rectangle 31"/>
          <p:cNvSpPr>
            <a:spLocks noChangeArrowheads="1"/>
          </p:cNvSpPr>
          <p:nvPr/>
        </p:nvSpPr>
        <p:spPr bwMode="auto">
          <a:xfrm>
            <a:off x="1036066" y="4992688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Irrigation de 1.5 million d’hectares dont les 2/3 sont équipés par les pouvoirs publics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</a:t>
            </a:r>
            <a:endParaRPr lang="ar-MA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6552" y="123888"/>
            <a:ext cx="9144000" cy="712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Réalisations et acquis (1/2)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396552" cy="365125"/>
          </a:xfrm>
        </p:spPr>
        <p:txBody>
          <a:bodyPr/>
          <a:lstStyle/>
          <a:p>
            <a:pPr>
              <a:defRPr/>
            </a:pPr>
            <a:fld id="{C1305E58-67E3-4609-8BBB-BDA0AD3DFF8A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1"/>
      <p:bldP spid="14351" grpId="0"/>
      <p:bldP spid="14352" grpId="0"/>
      <p:bldP spid="12298" grpId="0"/>
      <p:bldP spid="11" grpId="0"/>
      <p:bldP spid="12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6563" y="6286500"/>
            <a:ext cx="2133600" cy="365125"/>
          </a:xfrm>
        </p:spPr>
        <p:txBody>
          <a:bodyPr/>
          <a:lstStyle/>
          <a:p>
            <a:pPr>
              <a:defRPr/>
            </a:pPr>
            <a:fld id="{F4C45C8F-1BE3-4181-97FC-6650ECD31995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84584" y="1071546"/>
            <a:ext cx="9144000" cy="400110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Valorisation énergétique des ouvrages hydrauliques</a:t>
            </a:r>
          </a:p>
        </p:txBody>
      </p:sp>
      <p:sp>
        <p:nvSpPr>
          <p:cNvPr id="13318" name="Rectangle 30"/>
          <p:cNvSpPr>
            <a:spLocks noChangeArrowheads="1"/>
          </p:cNvSpPr>
          <p:nvPr/>
        </p:nvSpPr>
        <p:spPr bwMode="auto">
          <a:xfrm>
            <a:off x="1043608" y="1484784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0850" algn="l"/>
              </a:tabLs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10% de la production énergétique nationale.</a:t>
            </a:r>
            <a:endParaRPr lang="ar-SA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7544" y="44624"/>
            <a:ext cx="9144000" cy="712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Réalisations et acquis</a:t>
            </a:r>
            <a:r>
              <a:rPr lang="fr-FR" sz="2800" b="1" cap="all" dirty="0">
                <a:solidFill>
                  <a:srgbClr val="0070C0"/>
                </a:solidFill>
              </a:rPr>
              <a:t> (2/2)</a:t>
            </a:r>
            <a:r>
              <a:rPr lang="fr-FR" sz="3600" b="1" cap="all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5134" y="2357430"/>
            <a:ext cx="8215338" cy="1015663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66700" indent="-266700">
              <a:buClr>
                <a:schemeClr val="tx2"/>
              </a:buClr>
              <a:buFont typeface="Wingdings" pitchFamily="2" charset="2"/>
              <a:buChar char="§"/>
              <a:tabLst>
                <a:tab pos="18097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Protection contre les inondations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des grands villes et des grandes plaines.</a:t>
            </a:r>
          </a:p>
          <a:p>
            <a:pPr marL="101600" indent="-10160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fr-FR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3784" y="3351235"/>
            <a:ext cx="8174680" cy="400110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Cadre législatif moderne: loi 10-95 sur l’eau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9552" y="4912132"/>
            <a:ext cx="8572528" cy="677108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>
              <a:buClr>
                <a:schemeClr val="tx2"/>
              </a:buClr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Développement des compétences nationales: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Administration, Ingénierie, Entreprise, Formation…..</a:t>
            </a:r>
          </a:p>
        </p:txBody>
      </p:sp>
      <p:sp>
        <p:nvSpPr>
          <p:cNvPr id="13330" name="Rectangle 20"/>
          <p:cNvSpPr>
            <a:spLocks noChangeArrowheads="1"/>
          </p:cNvSpPr>
          <p:nvPr/>
        </p:nvSpPr>
        <p:spPr bwMode="auto">
          <a:xfrm>
            <a:off x="891480" y="3789040"/>
            <a:ext cx="80730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990000"/>
              </a:buClr>
              <a:tabLst>
                <a:tab pos="450850" algn="l"/>
              </a:tabLs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Institutionnalisation de la GIRE, création des ABH et instauration des instruments financiers en application des principes préleveurs-payeurs et pollueurs payeurs.</a:t>
            </a: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323528" y="6376243"/>
            <a:ext cx="440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D5FBA-ECFE-42B9-95FD-3903F6D79EB2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Eurostile Bold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Eurostile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318" grpId="0"/>
      <p:bldP spid="17" grpId="0"/>
      <p:bldP spid="18" grpId="0"/>
      <p:bldP spid="19" grpId="0"/>
      <p:bldP spid="13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0" name="Rectangle 100"/>
          <p:cNvSpPr>
            <a:spLocks noChangeArrowheads="1"/>
          </p:cNvSpPr>
          <p:nvPr/>
        </p:nvSpPr>
        <p:spPr bwMode="auto">
          <a:xfrm>
            <a:off x="540568" y="51880"/>
            <a:ext cx="9144000" cy="712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Contraintes et défis majeurs  </a:t>
            </a:r>
            <a:r>
              <a:rPr lang="fr-FR" b="1" cap="all" dirty="0">
                <a:solidFill>
                  <a:srgbClr val="0070C0"/>
                </a:solidFill>
              </a:rPr>
              <a:t>(</a:t>
            </a:r>
            <a:r>
              <a:rPr lang="fr-FR" b="1" cap="all" dirty="0" smtClean="0">
                <a:solidFill>
                  <a:srgbClr val="0070C0"/>
                </a:solidFill>
              </a:rPr>
              <a:t>1/2)</a:t>
            </a:r>
            <a:endParaRPr lang="fr-FR" sz="3600" b="1" cap="all" dirty="0">
              <a:solidFill>
                <a:srgbClr val="0070C0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 rot="16200000">
            <a:off x="-687388" y="5013326"/>
            <a:ext cx="1749425" cy="3683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Dans le temps</a:t>
            </a:r>
          </a:p>
        </p:txBody>
      </p:sp>
      <p:pic>
        <p:nvPicPr>
          <p:cNvPr id="7184" name="Picture 16" descr="D:\KHEDMA\ziyad\Plan national_nouveau\illustration\preci_meteo.jpg"/>
          <p:cNvPicPr>
            <a:picLocks noChangeAspect="1" noChangeArrowheads="1"/>
          </p:cNvPicPr>
          <p:nvPr/>
        </p:nvPicPr>
        <p:blipFill>
          <a:blip r:embed="rId4" cstate="print"/>
          <a:srcRect l="5947" t="4698" r="3744" b="7718"/>
          <a:stretch>
            <a:fillRect/>
          </a:stretch>
        </p:blipFill>
        <p:spPr bwMode="auto">
          <a:xfrm>
            <a:off x="571500" y="1357313"/>
            <a:ext cx="3286125" cy="23574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536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188" y="1193800"/>
            <a:ext cx="4889500" cy="2663825"/>
          </a:xfrm>
          <a:prstGeom prst="rect">
            <a:avLst/>
          </a:prstGeom>
          <a:noFill/>
          <a:ln w="9525">
            <a:solidFill>
              <a:srgbClr val="548DD4"/>
            </a:solidFill>
            <a:miter lim="800000"/>
            <a:headEnd/>
            <a:tailEnd/>
          </a:ln>
        </p:spPr>
      </p:pic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858962" y="3888432"/>
            <a:ext cx="8177534" cy="2924944"/>
            <a:chOff x="285720" y="1428736"/>
            <a:chExt cx="8572560" cy="3638550"/>
          </a:xfrm>
        </p:grpSpPr>
        <p:grpSp>
          <p:nvGrpSpPr>
            <p:cNvPr id="3" name="Groupe 32"/>
            <p:cNvGrpSpPr>
              <a:grpSpLocks/>
            </p:cNvGrpSpPr>
            <p:nvPr/>
          </p:nvGrpSpPr>
          <p:grpSpPr bwMode="auto">
            <a:xfrm>
              <a:off x="285720" y="1428736"/>
              <a:ext cx="8572560" cy="3638550"/>
              <a:chOff x="285720" y="1428736"/>
              <a:chExt cx="8572560" cy="3638550"/>
            </a:xfrm>
          </p:grpSpPr>
          <p:graphicFrame>
            <p:nvGraphicFramePr>
              <p:cNvPr id="12" name="Chart 6"/>
              <p:cNvGraphicFramePr>
                <a:graphicFrameLocks/>
              </p:cNvGraphicFramePr>
              <p:nvPr/>
            </p:nvGraphicFramePr>
            <p:xfrm>
              <a:off x="285720" y="1428736"/>
              <a:ext cx="8572560" cy="36385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3" name="Connecteur droit 12"/>
              <p:cNvCxnSpPr>
                <a:cxnSpLocks noChangeShapeType="1"/>
              </p:cNvCxnSpPr>
              <p:nvPr/>
            </p:nvCxnSpPr>
            <p:spPr bwMode="auto">
              <a:xfrm>
                <a:off x="900447" y="3459555"/>
                <a:ext cx="7703298" cy="0"/>
              </a:xfrm>
              <a:prstGeom prst="line">
                <a:avLst/>
              </a:prstGeom>
              <a:noFill/>
              <a:ln w="22225" algn="ctr">
                <a:solidFill>
                  <a:srgbClr val="00008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4748" y="1500191"/>
              <a:ext cx="784417" cy="2839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45720" rIns="4572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rgbClr val="000000"/>
                  </a:solidFill>
                  <a:cs typeface="Arial" charset="0"/>
                </a:rPr>
                <a:t>Milliard m³</a:t>
              </a:r>
              <a:endParaRPr lang="en-US" sz="1200" baseline="300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16200000">
            <a:off x="-686594" y="2167732"/>
            <a:ext cx="1724025" cy="36988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Dans l’espace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5592C-F129-4BFC-A0B3-EA38E93F8BE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39552" y="908720"/>
            <a:ext cx="3199915" cy="400110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Forte irrégularité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FDFEB-B4F2-47D2-A4BD-D362244AB29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12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484784"/>
            <a:ext cx="5313496" cy="461963"/>
          </a:xfr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1600" indent="-1016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Utilisation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peu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efficiente  de l’eau.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2584" y="2147717"/>
            <a:ext cx="7107634" cy="461665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66700" indent="-2667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Accentuation des phénomènes extrêmes.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4544" y="123888"/>
            <a:ext cx="9144000" cy="712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Contraintes et défis majeurs </a:t>
            </a:r>
            <a:r>
              <a:rPr lang="fr-FR" b="1" cap="all" dirty="0" smtClean="0">
                <a:solidFill>
                  <a:srgbClr val="0070C0"/>
                </a:solidFill>
              </a:rPr>
              <a:t>(2/2)</a:t>
            </a:r>
            <a:endParaRPr lang="fr-FR" b="1" cap="all" dirty="0">
              <a:solidFill>
                <a:srgbClr val="0070C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2552" y="2752258"/>
            <a:ext cx="722913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C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Surexploitation des nappes souterraines.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972552" y="3466638"/>
            <a:ext cx="7646251" cy="461665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66700" indent="-26670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Pollution alarmante des ressources en eau.</a:t>
            </a:r>
          </a:p>
        </p:txBody>
      </p:sp>
      <p:sp>
        <p:nvSpPr>
          <p:cNvPr id="17" name="Text Box 1036"/>
          <p:cNvSpPr txBox="1">
            <a:spLocks noChangeArrowheads="1"/>
          </p:cNvSpPr>
          <p:nvPr/>
        </p:nvSpPr>
        <p:spPr bwMode="auto">
          <a:xfrm>
            <a:off x="972616" y="4181018"/>
            <a:ext cx="7775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 eaLnBrk="0" hangingPunct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Erosion des sols et envasement des retenus de barrages.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uild="p"/>
      <p:bldP spid="10" grpId="0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3688" y="2132856"/>
            <a:ext cx="662372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38735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120000"/>
              <a:defRPr/>
            </a:pPr>
            <a:r>
              <a:rPr lang="fr-FR" sz="4000" b="1" cap="all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STRATÉGIE NATIONALE DE L’EAU (SNE)</a:t>
            </a:r>
            <a:endParaRPr lang="fr-FR" sz="4000" b="1" cap="all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18195" y="6391101"/>
            <a:ext cx="440681" cy="365125"/>
          </a:xfrm>
        </p:spPr>
        <p:txBody>
          <a:bodyPr/>
          <a:lstStyle/>
          <a:p>
            <a:pPr>
              <a:defRPr/>
            </a:pPr>
            <a:fld id="{805D5FBA-ECFE-42B9-95FD-3903F6D79EB2}" type="slidenum">
              <a:rPr lang="fr-FR" sz="1400">
                <a:latin typeface="Eurostile Bold" pitchFamily="34" charset="0"/>
              </a:rPr>
              <a:pPr>
                <a:defRPr/>
              </a:pPr>
              <a:t>8</a:t>
            </a:fld>
            <a:endParaRPr lang="fr-FR" sz="1400" dirty="0">
              <a:latin typeface="Eurostile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691680" y="-116640"/>
            <a:ext cx="6407696" cy="11264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sz="2800" b="1" cap="all" dirty="0">
                <a:solidFill>
                  <a:srgbClr val="0070C0"/>
                </a:solidFill>
              </a:rPr>
              <a:t>Objectifs MAJEURS et </a:t>
            </a:r>
            <a:r>
              <a:rPr lang="fr-FR" sz="2800" b="1" cap="all" dirty="0" smtClean="0">
                <a:solidFill>
                  <a:srgbClr val="0070C0"/>
                </a:solidFill>
              </a:rPr>
              <a:t/>
            </a:r>
            <a:br>
              <a:rPr lang="fr-FR" sz="2800" b="1" cap="all" dirty="0" smtClean="0">
                <a:solidFill>
                  <a:srgbClr val="0070C0"/>
                </a:solidFill>
              </a:rPr>
            </a:br>
            <a:r>
              <a:rPr lang="fr-FR" sz="2800" b="1" cap="all" dirty="0" smtClean="0">
                <a:solidFill>
                  <a:srgbClr val="0070C0"/>
                </a:solidFill>
              </a:rPr>
              <a:t>orientations </a:t>
            </a:r>
            <a:r>
              <a:rPr lang="fr-FR" sz="2800" b="1" cap="all" dirty="0">
                <a:solidFill>
                  <a:srgbClr val="0070C0"/>
                </a:solidFill>
              </a:rPr>
              <a:t>stratégiques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539552" y="1052736"/>
          <a:ext cx="8501122" cy="47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18195" y="6391101"/>
            <a:ext cx="440681" cy="365125"/>
          </a:xfrm>
        </p:spPr>
        <p:txBody>
          <a:bodyPr/>
          <a:lstStyle/>
          <a:p>
            <a:pPr>
              <a:defRPr/>
            </a:pPr>
            <a:fld id="{805D5FBA-ECFE-42B9-95FD-3903F6D79EB2}" type="slidenum">
              <a:rPr lang="fr-FR" b="1"/>
              <a:pPr>
                <a:defRPr/>
              </a:pPr>
              <a:t>9</a:t>
            </a:fld>
            <a:endParaRPr lang="fr-F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vKcjBjQk2Y1rMO.hXm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5ceJVtjkuGyTr.TpjK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4ltwOj0EigEjbokoFf3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SyhmF6qEe3wMaUT0w55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4FDOgU.EG5PDzlox3d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y2H6zUXkSrtuv_5T7q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L5Ji8tBU21WO6blZpF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orUqTBMUGSSfIDNJyD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Ez7_dmcUWy8ZB4ba2Wu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orUqTBMUGSSfIDNJyD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I1.Dhf0eyUgfDsXuD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7FXTKWJEC2q9YgY1OE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3zIRtrgEqSKHwlRnbU1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X3Z7h3r0KiztuQXRH3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RpoBtztkmV.CFCLv0b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7AJlCprUKYc5UxqyzE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NMpcaYS0WZ_EFtSjL5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6G5VgzPUCQOKiXiX8Y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Mngt.Rj0OQ16cnznPh3w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2191</Words>
  <Application>Microsoft Office PowerPoint</Application>
  <PresentationFormat>On-screen Show (4:3)</PresentationFormat>
  <Paragraphs>572</Paragraphs>
  <Slides>34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Thème Office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Contexte et Objectifs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rherari</dc:creator>
  <cp:lastModifiedBy>Srikanth</cp:lastModifiedBy>
  <cp:revision>47</cp:revision>
  <dcterms:created xsi:type="dcterms:W3CDTF">2010-11-11T09:34:40Z</dcterms:created>
  <dcterms:modified xsi:type="dcterms:W3CDTF">2012-07-23T16:32:56Z</dcterms:modified>
</cp:coreProperties>
</file>